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256" r:id="rId3"/>
    <p:sldId id="257" r:id="rId4"/>
    <p:sldId id="295" r:id="rId5"/>
    <p:sldId id="296" r:id="rId6"/>
    <p:sldId id="288" r:id="rId7"/>
    <p:sldId id="289" r:id="rId8"/>
    <p:sldId id="275" r:id="rId9"/>
    <p:sldId id="276" r:id="rId10"/>
    <p:sldId id="277" r:id="rId11"/>
    <p:sldId id="278" r:id="rId12"/>
    <p:sldId id="259" r:id="rId13"/>
    <p:sldId id="279" r:id="rId14"/>
    <p:sldId id="280" r:id="rId15"/>
    <p:sldId id="281" r:id="rId16"/>
    <p:sldId id="282" r:id="rId17"/>
    <p:sldId id="283" r:id="rId18"/>
    <p:sldId id="284" r:id="rId19"/>
    <p:sldId id="285" r:id="rId20"/>
    <p:sldId id="286" r:id="rId21"/>
    <p:sldId id="287" r:id="rId22"/>
    <p:sldId id="297" r:id="rId2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3" autoAdjust="0"/>
    <p:restoredTop sz="79391" autoAdjust="0"/>
  </p:normalViewPr>
  <p:slideViewPr>
    <p:cSldViewPr snapToGrid="0" snapToObjects="1">
      <p:cViewPr varScale="1">
        <p:scale>
          <a:sx n="74" d="100"/>
          <a:sy n="74" d="100"/>
        </p:scale>
        <p:origin x="1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E6E4F22-AB68-3046-BC37-C4B44BF4F41F}" type="datetimeFigureOut">
              <a:rPr lang="en-US" smtClean="0"/>
              <a:t>7/14/21</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vi-VN"/>
              <a:t>Click to edit Master text styles</a:t>
            </a:r>
          </a:p>
          <a:p>
            <a:pPr lvl="1"/>
            <a:r>
              <a:rPr lang="vi-VN"/>
              <a:t>Second level</a:t>
            </a:r>
          </a:p>
          <a:p>
            <a:pPr lvl="2"/>
            <a:r>
              <a:rPr lang="vi-VN"/>
              <a:t>Third level</a:t>
            </a:r>
          </a:p>
          <a:p>
            <a:pPr lvl="3"/>
            <a:r>
              <a:rPr lang="vi-VN"/>
              <a:t>Fourth level</a:t>
            </a:r>
          </a:p>
          <a:p>
            <a:pPr lvl="4"/>
            <a:r>
              <a:rPr lang="vi-VN"/>
              <a:t>Fifth level</a:t>
            </a:r>
            <a:endParaRPr lang="en-US"/>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DD5C64E-068A-184F-973B-392609F2DC15}" type="slidenum">
              <a:rPr lang="en-US" smtClean="0"/>
              <a:t>‹#›</a:t>
            </a:fld>
            <a:endParaRPr lang="en-US"/>
          </a:p>
        </p:txBody>
      </p:sp>
    </p:spTree>
    <p:extLst>
      <p:ext uri="{BB962C8B-B14F-4D97-AF65-F5344CB8AC3E}">
        <p14:creationId xmlns:p14="http://schemas.microsoft.com/office/powerpoint/2010/main" val="1862558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5C64E-068A-184F-973B-392609F2DC15}" type="slidenum">
              <a:rPr lang="en-US" smtClean="0"/>
              <a:t>1</a:t>
            </a:fld>
            <a:endParaRPr lang="en-US"/>
          </a:p>
        </p:txBody>
      </p:sp>
    </p:spTree>
    <p:extLst>
      <p:ext uri="{BB962C8B-B14F-4D97-AF65-F5344CB8AC3E}">
        <p14:creationId xmlns:p14="http://schemas.microsoft.com/office/powerpoint/2010/main" val="243536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1" i="0" u="none" strike="noStrike" dirty="0">
                <a:solidFill>
                  <a:srgbClr val="434343"/>
                </a:solidFill>
                <a:effectLst/>
                <a:latin typeface="Open Sans" panose="020B0606030504020204" pitchFamily="34" charset="0"/>
              </a:rPr>
              <a:t>Grid System</a:t>
            </a:r>
            <a:r>
              <a:rPr lang="vi-VN" sz="1800" b="0" i="0" u="none" strike="noStrike" dirty="0">
                <a:solidFill>
                  <a:srgbClr val="434343"/>
                </a:solidFill>
                <a:effectLst/>
                <a:latin typeface="Open Sans" panose="020B0606030504020204" pitchFamily="34" charset="0"/>
              </a:rPr>
              <a:t> là một hệ thống lưới và bao gồm nhiều dòng và nhiều cột,số lượng dòng bao nhiêu tùy thuộc vào thiết kế của bạn nhưng số lượng cột trên mỗi dòng luôn luôn là 12.</a:t>
            </a:r>
            <a:endParaRPr lang="en-US" sz="1800" b="0" i="0" u="none" strike="noStrike" dirty="0">
              <a:solidFill>
                <a:srgbClr val="434343"/>
              </a:solidFill>
              <a:effectLst/>
              <a:latin typeface="Open Sans" panose="020B0606030504020204" pitchFamily="34" charset="0"/>
            </a:endParaRPr>
          </a:p>
          <a:p>
            <a:r>
              <a:rPr lang="vi-VN" sz="1800" b="0" i="0" u="none" strike="noStrike" dirty="0">
                <a:solidFill>
                  <a:srgbClr val="434343"/>
                </a:solidFill>
                <a:effectLst/>
                <a:latin typeface="Open Sans" panose="020B0606030504020204" pitchFamily="34" charset="0"/>
              </a:rPr>
              <a:t>Kích thước trong Grid System tính bằng cột, mỗi cột này sẽ chiếm một % nhất định kích thước của layout.</a:t>
            </a:r>
            <a:endParaRPr lang="en-US" sz="1800" b="0" i="0" u="none" strike="noStrike" dirty="0">
              <a:solidFill>
                <a:srgbClr val="434343"/>
              </a:solidFill>
              <a:effectLst/>
              <a:latin typeface="Open Sans" panose="020B0606030504020204" pitchFamily="34" charset="0"/>
            </a:endParaRPr>
          </a:p>
          <a:p>
            <a:r>
              <a:rPr lang="vi-VN" sz="1800" b="0" i="0" u="none" strike="noStrike" dirty="0">
                <a:solidFill>
                  <a:srgbClr val="434343"/>
                </a:solidFill>
                <a:effectLst/>
                <a:latin typeface="Open Sans" panose="020B0606030504020204" pitchFamily="34" charset="0"/>
              </a:rPr>
              <a:t>Thay vì chỉ định rõ ràng kích thước là 200px, 300px, … thì giờ chúng ta sẽ dùng đơn vị là cột.</a:t>
            </a:r>
            <a:endParaRPr lang="en-US" sz="1800" b="0" i="0" u="none" strike="noStrike" dirty="0">
              <a:solidFill>
                <a:srgbClr val="434343"/>
              </a:solidFill>
              <a:effectLst/>
              <a:latin typeface="Open Sans" panose="020B0606030504020204" pitchFamily="34" charset="0"/>
            </a:endParaRPr>
          </a:p>
          <a:p>
            <a:r>
              <a:rPr lang="vi-VN" sz="1800" b="0" i="0" u="none" strike="noStrike" dirty="0">
                <a:solidFill>
                  <a:srgbClr val="434343"/>
                </a:solidFill>
                <a:effectLst/>
                <a:latin typeface="Open Sans" panose="020B0606030504020204" pitchFamily="34" charset="0"/>
              </a:rPr>
              <a:t>Số phần % của mỗi cột đã được định nghĩa sẵn trong bootstrap</a:t>
            </a:r>
            <a:r>
              <a:rPr lang="en-US" sz="1800" b="0" i="0" u="none" strike="noStrike" dirty="0">
                <a:solidFill>
                  <a:srgbClr val="434343"/>
                </a:solidFill>
                <a:effectLst/>
                <a:latin typeface="Open Sans" panose="020B0606030504020204" pitchFamily="34" charset="0"/>
              </a:rPr>
              <a:t>.</a:t>
            </a:r>
            <a:endParaRPr lang="en-US" dirty="0"/>
          </a:p>
        </p:txBody>
      </p:sp>
      <p:sp>
        <p:nvSpPr>
          <p:cNvPr id="4" name="Slide Number Placeholder 3"/>
          <p:cNvSpPr>
            <a:spLocks noGrp="1"/>
          </p:cNvSpPr>
          <p:nvPr>
            <p:ph type="sldNum" sz="quarter" idx="10"/>
          </p:nvPr>
        </p:nvSpPr>
        <p:spPr/>
        <p:txBody>
          <a:bodyPr/>
          <a:lstStyle/>
          <a:p>
            <a:fld id="{DDD5C64E-068A-184F-973B-392609F2DC15}" type="slidenum">
              <a:rPr lang="en-US" smtClean="0"/>
              <a:t>3</a:t>
            </a:fld>
            <a:endParaRPr lang="en-US"/>
          </a:p>
        </p:txBody>
      </p:sp>
    </p:spTree>
    <p:extLst>
      <p:ext uri="{BB962C8B-B14F-4D97-AF65-F5344CB8AC3E}">
        <p14:creationId xmlns:p14="http://schemas.microsoft.com/office/powerpoint/2010/main" val="163906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5C64E-068A-184F-973B-392609F2DC15}" type="slidenum">
              <a:rPr lang="en-US" smtClean="0"/>
              <a:t>4</a:t>
            </a:fld>
            <a:endParaRPr lang="en-US"/>
          </a:p>
        </p:txBody>
      </p:sp>
    </p:spTree>
    <p:extLst>
      <p:ext uri="{BB962C8B-B14F-4D97-AF65-F5344CB8AC3E}">
        <p14:creationId xmlns:p14="http://schemas.microsoft.com/office/powerpoint/2010/main" val="165364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Thanh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hướng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thành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responsive </a:t>
            </a:r>
            <a:r>
              <a:rPr lang="en-US" sz="1200" b="0" i="0" kern="1200" dirty="0" err="1">
                <a:solidFill>
                  <a:schemeClr val="tx1"/>
                </a:solidFill>
                <a:effectLst/>
                <a:latin typeface="+mn-lt"/>
                <a:ea typeface="+mn-ea"/>
                <a:cs typeface="+mn-cs"/>
              </a:rPr>
              <a:t>thường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header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website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bạn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ban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gọn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kích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hoạt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nhìn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điện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thoại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động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rộng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rộng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nhìn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lên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Để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tạo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Navbar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mặc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định</a:t>
            </a:r>
            <a:r>
              <a:rPr lang="en-US" sz="1200" b="0" i="0" kern="1200" dirty="0">
                <a:solidFill>
                  <a:schemeClr val="tx1"/>
                </a:solidFill>
                <a:effectLst/>
                <a:latin typeface="+mn-lt"/>
                <a:ea typeface="+mn-ea"/>
                <a:cs typeface="+mn-cs"/>
              </a:rPr>
              <a:t> ta </a:t>
            </a:r>
            <a:r>
              <a:rPr lang="en-US" sz="1200" b="0" i="0" kern="1200" dirty="0" err="1">
                <a:solidFill>
                  <a:schemeClr val="tx1"/>
                </a:solidFill>
                <a:effectLst/>
                <a:latin typeface="+mn-lt"/>
                <a:ea typeface="+mn-ea"/>
                <a:cs typeface="+mn-cs"/>
              </a:rPr>
              <a:t>làm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bước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sau</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Thêm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class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navbar</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navbar</a:t>
            </a:r>
            <a:r>
              <a:rPr lang="en-US" sz="1200" b="1" i="0" kern="1200" dirty="0">
                <a:solidFill>
                  <a:schemeClr val="tx1"/>
                </a:solidFill>
                <a:effectLst/>
                <a:latin typeface="+mn-lt"/>
                <a:ea typeface="+mn-ea"/>
                <a:cs typeface="+mn-cs"/>
              </a:rPr>
              <a:t>-default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thẻ</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nav</a:t>
            </a:r>
            <a:r>
              <a:rPr lang="en-US" sz="1200" b="1" i="0" kern="1200" dirty="0">
                <a:solidFill>
                  <a:schemeClr val="tx1"/>
                </a:solidFill>
                <a:effectLst/>
                <a:latin typeface="+mn-lt"/>
                <a:ea typeface="+mn-ea"/>
                <a:cs typeface="+mn-cs"/>
              </a:rPr>
              <a:t>&gt;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Thêm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role = "navigation"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trợ</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giúp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tiếp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cận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Thêm</a:t>
            </a:r>
            <a:r>
              <a:rPr lang="en-US" sz="1200" b="0" i="0" kern="1200" dirty="0">
                <a:solidFill>
                  <a:schemeClr val="tx1"/>
                </a:solidFill>
                <a:effectLst/>
                <a:latin typeface="+mn-lt"/>
                <a:ea typeface="+mn-ea"/>
                <a:cs typeface="+mn-cs"/>
              </a:rPr>
              <a:t> class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navbar</a:t>
            </a:r>
            <a:r>
              <a:rPr lang="en-US" sz="1200" b="1" i="0" kern="1200" dirty="0">
                <a:solidFill>
                  <a:schemeClr val="tx1"/>
                </a:solidFill>
                <a:effectLst/>
                <a:latin typeface="+mn-lt"/>
                <a:ea typeface="+mn-ea"/>
                <a:cs typeface="+mn-cs"/>
              </a:rPr>
              <a:t>-header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từ</a:t>
            </a:r>
            <a:r>
              <a:rPr lang="en-US" sz="1200" b="0" i="0" kern="1200" dirty="0">
                <a:solidFill>
                  <a:schemeClr val="tx1"/>
                </a:solidFill>
                <a:effectLst/>
                <a:latin typeface="+mn-lt"/>
                <a:ea typeface="+mn-ea"/>
                <a:cs typeface="+mn-cs"/>
              </a:rPr>
              <a:t> &lt;div&gt;. </a:t>
            </a:r>
            <a:r>
              <a:rPr lang="en-US" sz="1200" b="0" i="0" kern="1200" dirty="0" err="1">
                <a:solidFill>
                  <a:schemeClr val="tx1"/>
                </a:solidFill>
                <a:effectLst/>
                <a:latin typeface="+mn-lt"/>
                <a:ea typeface="+mn-ea"/>
                <a:cs typeface="+mn-cs"/>
              </a:rPr>
              <a:t>Gồm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từ</a:t>
            </a:r>
            <a:r>
              <a:rPr lang="en-US" sz="1200" b="0" i="0" kern="1200" dirty="0">
                <a:solidFill>
                  <a:schemeClr val="tx1"/>
                </a:solidFill>
                <a:effectLst/>
                <a:latin typeface="+mn-lt"/>
                <a:ea typeface="+mn-ea"/>
                <a:cs typeface="+mn-cs"/>
              </a:rPr>
              <a:t> &lt;a&gt; </a:t>
            </a:r>
            <a:r>
              <a:rPr lang="en-US" sz="1200" b="0" i="0" kern="1200" dirty="0" err="1">
                <a:solidFill>
                  <a:schemeClr val="tx1"/>
                </a:solidFill>
                <a:effectLst/>
                <a:latin typeface="+mn-lt"/>
                <a:ea typeface="+mn-ea"/>
                <a:cs typeface="+mn-cs"/>
              </a:rPr>
              <a:t>với</a:t>
            </a:r>
            <a:r>
              <a:rPr lang="en-US" sz="1200" b="0" i="0" kern="1200" dirty="0">
                <a:solidFill>
                  <a:schemeClr val="tx1"/>
                </a:solidFill>
                <a:effectLst/>
                <a:latin typeface="+mn-lt"/>
                <a:ea typeface="+mn-ea"/>
                <a:cs typeface="+mn-cs"/>
              </a:rPr>
              <a:t> class </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navbar</a:t>
            </a:r>
            <a:r>
              <a:rPr lang="en-US" sz="1200" b="1" i="0" kern="1200" dirty="0">
                <a:solidFill>
                  <a:schemeClr val="tx1"/>
                </a:solidFill>
                <a:effectLst/>
                <a:latin typeface="+mn-lt"/>
                <a:ea typeface="+mn-ea"/>
                <a:cs typeface="+mn-cs"/>
              </a:rPr>
              <a:t>-brand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văn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kích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thước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lớn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hơn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Để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thêm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thanh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hướng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chỉ</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thêm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sách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với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class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nav</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navbar</a:t>
            </a:r>
            <a:r>
              <a:rPr lang="en-US" sz="1200" b="1" i="0" kern="1200" dirty="0">
                <a:solidFill>
                  <a:schemeClr val="tx1"/>
                </a:solidFill>
                <a:effectLst/>
                <a:latin typeface="+mn-lt"/>
                <a:ea typeface="+mn-ea"/>
                <a:cs typeface="+mn-cs"/>
              </a:rPr>
              <a:t>-nav.</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D5C64E-068A-184F-973B-392609F2DC15}" type="slidenum">
              <a:rPr lang="en-US" smtClean="0"/>
              <a:t>5</a:t>
            </a:fld>
            <a:endParaRPr lang="en-US"/>
          </a:p>
        </p:txBody>
      </p:sp>
    </p:spTree>
    <p:extLst>
      <p:ext uri="{BB962C8B-B14F-4D97-AF65-F5344CB8AC3E}">
        <p14:creationId xmlns:p14="http://schemas.microsoft.com/office/powerpoint/2010/main" val="42244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5C64E-068A-184F-973B-392609F2DC15}" type="slidenum">
              <a:rPr lang="en-US" smtClean="0"/>
              <a:t>6</a:t>
            </a:fld>
            <a:endParaRPr lang="en-US"/>
          </a:p>
        </p:txBody>
      </p:sp>
    </p:spTree>
    <p:extLst>
      <p:ext uri="{BB962C8B-B14F-4D97-AF65-F5344CB8AC3E}">
        <p14:creationId xmlns:p14="http://schemas.microsoft.com/office/powerpoint/2010/main" val="44727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5C64E-068A-184F-973B-392609F2DC15}" type="slidenum">
              <a:rPr lang="en-US" smtClean="0"/>
              <a:t>21</a:t>
            </a:fld>
            <a:endParaRPr lang="en-US"/>
          </a:p>
        </p:txBody>
      </p:sp>
    </p:spTree>
    <p:extLst>
      <p:ext uri="{BB962C8B-B14F-4D97-AF65-F5344CB8AC3E}">
        <p14:creationId xmlns:p14="http://schemas.microsoft.com/office/powerpoint/2010/main" val="3615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 name="PlaceHolder 2"/>
          <p:cNvSpPr>
            <a:spLocks noGrp="1"/>
          </p:cNvSpPr>
          <p:nvPr>
            <p:ph type="body"/>
          </p:nvPr>
        </p:nvSpPr>
        <p:spPr>
          <a:xfrm>
            <a:off x="838080" y="1825560"/>
            <a:ext cx="3312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 name="PlaceHolder 3"/>
          <p:cNvSpPr>
            <a:spLocks noGrp="1"/>
          </p:cNvSpPr>
          <p:nvPr>
            <p:ph type="body"/>
          </p:nvPr>
        </p:nvSpPr>
        <p:spPr>
          <a:xfrm>
            <a:off x="838080" y="4096800"/>
            <a:ext cx="3312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83808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3"/>
          <p:cNvSpPr>
            <a:spLocks noGrp="1"/>
          </p:cNvSpPr>
          <p:nvPr>
            <p:ph type="body"/>
          </p:nvPr>
        </p:nvSpPr>
        <p:spPr>
          <a:xfrm>
            <a:off x="85500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4"/>
          <p:cNvSpPr>
            <a:spLocks noGrp="1"/>
          </p:cNvSpPr>
          <p:nvPr>
            <p:ph type="body"/>
          </p:nvPr>
        </p:nvSpPr>
        <p:spPr>
          <a:xfrm>
            <a:off x="85500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5"/>
          <p:cNvSpPr>
            <a:spLocks noGrp="1"/>
          </p:cNvSpPr>
          <p:nvPr>
            <p:ph type="body"/>
          </p:nvPr>
        </p:nvSpPr>
        <p:spPr>
          <a:xfrm>
            <a:off x="83808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838080" y="1825560"/>
            <a:ext cx="3312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838080" y="1825560"/>
            <a:ext cx="3312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6" name="Picture 35"/>
          <p:cNvPicPr/>
          <p:nvPr/>
        </p:nvPicPr>
        <p:blipFill>
          <a:blip r:embed="rId2"/>
          <a:stretch/>
        </p:blipFill>
        <p:spPr>
          <a:xfrm>
            <a:off x="838080" y="3986280"/>
            <a:ext cx="33120" cy="26280"/>
          </a:xfrm>
          <a:prstGeom prst="rect">
            <a:avLst/>
          </a:prstGeom>
          <a:ln>
            <a:noFill/>
          </a:ln>
        </p:spPr>
      </p:pic>
      <p:pic>
        <p:nvPicPr>
          <p:cNvPr id="37" name="Picture 36"/>
          <p:cNvPicPr/>
          <p:nvPr/>
        </p:nvPicPr>
        <p:blipFill>
          <a:blip r:embed="rId2"/>
          <a:stretch/>
        </p:blipFill>
        <p:spPr>
          <a:xfrm>
            <a:off x="838080" y="3986280"/>
            <a:ext cx="33120" cy="26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subTitle"/>
          </p:nvPr>
        </p:nvSpPr>
        <p:spPr>
          <a:xfrm>
            <a:off x="838080" y="125640"/>
            <a:ext cx="33120" cy="7748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838080" y="1825560"/>
            <a:ext cx="3312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83808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85500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838080" y="984600"/>
            <a:ext cx="10512720" cy="37627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83808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83808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85500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subTitle"/>
          </p:nvPr>
        </p:nvSpPr>
        <p:spPr>
          <a:xfrm>
            <a:off x="838080" y="125640"/>
            <a:ext cx="33120" cy="7748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83808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85500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85500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83808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85500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838080" y="4096800"/>
            <a:ext cx="3312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838080" y="1825560"/>
            <a:ext cx="3312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838080" y="4096800"/>
            <a:ext cx="3312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7" name="PlaceHolder 2"/>
          <p:cNvSpPr>
            <a:spLocks noGrp="1"/>
          </p:cNvSpPr>
          <p:nvPr>
            <p:ph type="body"/>
          </p:nvPr>
        </p:nvSpPr>
        <p:spPr>
          <a:xfrm>
            <a:off x="83808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8" name="PlaceHolder 3"/>
          <p:cNvSpPr>
            <a:spLocks noGrp="1"/>
          </p:cNvSpPr>
          <p:nvPr>
            <p:ph type="body"/>
          </p:nvPr>
        </p:nvSpPr>
        <p:spPr>
          <a:xfrm>
            <a:off x="85500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9" name="PlaceHolder 4"/>
          <p:cNvSpPr>
            <a:spLocks noGrp="1"/>
          </p:cNvSpPr>
          <p:nvPr>
            <p:ph type="body"/>
          </p:nvPr>
        </p:nvSpPr>
        <p:spPr>
          <a:xfrm>
            <a:off x="85500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5"/>
          <p:cNvSpPr>
            <a:spLocks noGrp="1"/>
          </p:cNvSpPr>
          <p:nvPr>
            <p:ph type="body"/>
          </p:nvPr>
        </p:nvSpPr>
        <p:spPr>
          <a:xfrm>
            <a:off x="83808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838080" y="1825560"/>
            <a:ext cx="3312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838080" y="1825560"/>
            <a:ext cx="3312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4" name="Picture 73"/>
          <p:cNvPicPr/>
          <p:nvPr/>
        </p:nvPicPr>
        <p:blipFill>
          <a:blip r:embed="rId2"/>
          <a:stretch/>
        </p:blipFill>
        <p:spPr>
          <a:xfrm>
            <a:off x="838080" y="3986280"/>
            <a:ext cx="33120" cy="26280"/>
          </a:xfrm>
          <a:prstGeom prst="rect">
            <a:avLst/>
          </a:prstGeom>
          <a:ln>
            <a:noFill/>
          </a:ln>
        </p:spPr>
      </p:pic>
      <p:pic>
        <p:nvPicPr>
          <p:cNvPr id="75" name="Picture 74"/>
          <p:cNvPicPr/>
          <p:nvPr/>
        </p:nvPicPr>
        <p:blipFill>
          <a:blip r:embed="rId2"/>
          <a:stretch/>
        </p:blipFill>
        <p:spPr>
          <a:xfrm>
            <a:off x="838080" y="3986280"/>
            <a:ext cx="33120" cy="26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838080" y="1825560"/>
            <a:ext cx="3312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83808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 name="PlaceHolder 3"/>
          <p:cNvSpPr>
            <a:spLocks noGrp="1"/>
          </p:cNvSpPr>
          <p:nvPr>
            <p:ph type="body"/>
          </p:nvPr>
        </p:nvSpPr>
        <p:spPr>
          <a:xfrm>
            <a:off x="85500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838080" y="984600"/>
            <a:ext cx="10512720" cy="37627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83808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83808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4"/>
          <p:cNvSpPr>
            <a:spLocks noGrp="1"/>
          </p:cNvSpPr>
          <p:nvPr>
            <p:ph type="body"/>
          </p:nvPr>
        </p:nvSpPr>
        <p:spPr>
          <a:xfrm>
            <a:off x="85500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838080" y="1825560"/>
            <a:ext cx="15840" cy="4348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 name="PlaceHolder 3"/>
          <p:cNvSpPr>
            <a:spLocks noGrp="1"/>
          </p:cNvSpPr>
          <p:nvPr>
            <p:ph type="body"/>
          </p:nvPr>
        </p:nvSpPr>
        <p:spPr>
          <a:xfrm>
            <a:off x="85500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4"/>
          <p:cNvSpPr>
            <a:spLocks noGrp="1"/>
          </p:cNvSpPr>
          <p:nvPr>
            <p:ph type="body"/>
          </p:nvPr>
        </p:nvSpPr>
        <p:spPr>
          <a:xfrm>
            <a:off x="855000" y="409680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984600"/>
            <a:ext cx="10512720" cy="81144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83808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855000" y="1825560"/>
            <a:ext cx="1584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4"/>
          <p:cNvSpPr>
            <a:spLocks noGrp="1"/>
          </p:cNvSpPr>
          <p:nvPr>
            <p:ph type="body"/>
          </p:nvPr>
        </p:nvSpPr>
        <p:spPr>
          <a:xfrm>
            <a:off x="838080" y="4096800"/>
            <a:ext cx="33120" cy="207396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7"/>
          <p:cNvPicPr/>
          <p:nvPr/>
        </p:nvPicPr>
        <p:blipFill>
          <a:blip r:embed="rId14"/>
          <a:stretch/>
        </p:blipFill>
        <p:spPr>
          <a:xfrm>
            <a:off x="9361080" y="230040"/>
            <a:ext cx="2645640" cy="572040"/>
          </a:xfrm>
          <a:prstGeom prst="rect">
            <a:avLst/>
          </a:prstGeom>
          <a:ln>
            <a:noFill/>
          </a:ln>
        </p:spPr>
      </p:pic>
      <p:sp>
        <p:nvSpPr>
          <p:cNvPr id="5" name="Line 1"/>
          <p:cNvSpPr/>
          <p:nvPr/>
        </p:nvSpPr>
        <p:spPr>
          <a:xfrm flipH="1" flipV="1">
            <a:off x="838080" y="516600"/>
            <a:ext cx="8522640" cy="1080"/>
          </a:xfrm>
          <a:prstGeom prst="line">
            <a:avLst/>
          </a:prstGeom>
          <a:ln w="25560">
            <a:solidFill>
              <a:srgbClr val="272780"/>
            </a:solidFill>
            <a:round/>
          </a:ln>
        </p:spPr>
        <p:style>
          <a:lnRef idx="0">
            <a:scrgbClr r="0" g="0" b="0"/>
          </a:lnRef>
          <a:fillRef idx="0">
            <a:scrgbClr r="0" g="0" b="0"/>
          </a:fillRef>
          <a:effectRef idx="0">
            <a:scrgbClr r="0" g="0" b="0"/>
          </a:effectRef>
          <a:fontRef idx="minor"/>
        </p:style>
      </p:sp>
      <p:sp>
        <p:nvSpPr>
          <p:cNvPr id="2" name="PlaceHolder 2"/>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 name="PlaceHolder 3"/>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7"/>
          <p:cNvPicPr/>
          <p:nvPr/>
        </p:nvPicPr>
        <p:blipFill>
          <a:blip r:embed="rId14"/>
          <a:stretch/>
        </p:blipFill>
        <p:spPr>
          <a:xfrm>
            <a:off x="9361080" y="230040"/>
            <a:ext cx="2645640" cy="572040"/>
          </a:xfrm>
          <a:prstGeom prst="rect">
            <a:avLst/>
          </a:prstGeom>
          <a:ln>
            <a:noFill/>
          </a:ln>
        </p:spPr>
      </p:pic>
      <p:sp>
        <p:nvSpPr>
          <p:cNvPr id="39" name="Line 1"/>
          <p:cNvSpPr/>
          <p:nvPr/>
        </p:nvSpPr>
        <p:spPr>
          <a:xfrm flipH="1" flipV="1">
            <a:off x="838080" y="516600"/>
            <a:ext cx="8522640" cy="1080"/>
          </a:xfrm>
          <a:prstGeom prst="line">
            <a:avLst/>
          </a:prstGeom>
          <a:ln w="25560">
            <a:solidFill>
              <a:srgbClr val="272780"/>
            </a:solidFill>
            <a:round/>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1" name="PlaceHolder 3"/>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914400" y="1165860"/>
            <a:ext cx="9750600" cy="28608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vi-VN" sz="6000" b="1" strike="noStrike" spc="-1" dirty="0">
                <a:solidFill>
                  <a:srgbClr val="000000"/>
                </a:solidFill>
                <a:uFill>
                  <a:solidFill>
                    <a:srgbClr val="FFFFFF"/>
                  </a:solidFill>
                </a:uFill>
                <a:latin typeface="Myriad Pro Semibold"/>
                <a:ea typeface="Myriad Pro Semibold"/>
              </a:rPr>
              <a:t>Bootstrap 1</a:t>
            </a:r>
            <a:endParaRPr lang="en-US" sz="1800" b="0" strike="noStrike" spc="-1" dirty="0">
              <a:solidFill>
                <a:srgbClr val="000000"/>
              </a:solidFill>
              <a:uFill>
                <a:solidFill>
                  <a:srgbClr val="FFFFFF"/>
                </a:solidFill>
              </a:uFill>
              <a:latin typeface="Arial"/>
            </a:endParaRPr>
          </a:p>
        </p:txBody>
      </p:sp>
      <p:sp>
        <p:nvSpPr>
          <p:cNvPr id="116" name="CustomShape 2"/>
          <p:cNvSpPr/>
          <p:nvPr/>
        </p:nvSpPr>
        <p:spPr>
          <a:xfrm>
            <a:off x="1523880" y="4026703"/>
            <a:ext cx="9141120" cy="165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805423" y="609043"/>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Form trên một hàng (.form-inline)</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6" y="1420483"/>
            <a:ext cx="9176657" cy="4963989"/>
          </a:xfrm>
          <a:prstGeom prst="rect">
            <a:avLst/>
          </a:prstGeom>
        </p:spPr>
      </p:pic>
    </p:spTree>
    <p:extLst>
      <p:ext uri="{BB962C8B-B14F-4D97-AF65-F5344CB8AC3E}">
        <p14:creationId xmlns:p14="http://schemas.microsoft.com/office/powerpoint/2010/main" val="2659392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1199485" y="3027290"/>
            <a:ext cx="9849515"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vi-VN" sz="4400" b="1" strike="noStrike" spc="-1" dirty="0" err="1">
                <a:solidFill>
                  <a:srgbClr val="000000"/>
                </a:solidFill>
                <a:uFill>
                  <a:solidFill>
                    <a:srgbClr val="FFFFFF"/>
                  </a:solidFill>
                </a:uFill>
                <a:latin typeface="Myriad Pro Semibold"/>
                <a:ea typeface="Myriad Pro Semibold"/>
              </a:rPr>
              <a:t>Các</a:t>
            </a:r>
            <a:r>
              <a:rPr lang="vi-VN" sz="4400" b="1" strike="noStrike" spc="-1" dirty="0">
                <a:solidFill>
                  <a:srgbClr val="000000"/>
                </a:solidFill>
                <a:uFill>
                  <a:solidFill>
                    <a:srgbClr val="FFFFFF"/>
                  </a:solidFill>
                </a:uFill>
                <a:latin typeface="Myriad Pro Semibold"/>
                <a:ea typeface="Myriad Pro Semibold"/>
              </a:rPr>
              <a:t> </a:t>
            </a:r>
            <a:r>
              <a:rPr lang="en-GB" sz="4400" b="1" strike="noStrike" spc="-1" dirty="0" err="1">
                <a:solidFill>
                  <a:srgbClr val="000000"/>
                </a:solidFill>
                <a:uFill>
                  <a:solidFill>
                    <a:srgbClr val="FFFFFF"/>
                  </a:solidFill>
                </a:uFill>
                <a:latin typeface="Myriad Pro Semibold"/>
                <a:ea typeface="Myriad Pro Semibold"/>
              </a:rPr>
              <a:t>thành</a:t>
            </a:r>
            <a:r>
              <a:rPr lang="en-GB" sz="4400" b="1" strike="noStrike" spc="-1" dirty="0">
                <a:solidFill>
                  <a:srgbClr val="000000"/>
                </a:solidFill>
                <a:uFill>
                  <a:solidFill>
                    <a:srgbClr val="FFFFFF"/>
                  </a:solidFill>
                </a:uFill>
                <a:latin typeface="Myriad Pro Semibold"/>
                <a:ea typeface="Myriad Pro Semibold"/>
              </a:rPr>
              <a:t> </a:t>
            </a:r>
            <a:r>
              <a:rPr lang="en-GB" sz="4400" b="1" strike="noStrike" spc="-1" dirty="0" err="1">
                <a:solidFill>
                  <a:srgbClr val="000000"/>
                </a:solidFill>
                <a:uFill>
                  <a:solidFill>
                    <a:srgbClr val="FFFFFF"/>
                  </a:solidFill>
                </a:uFill>
                <a:latin typeface="Myriad Pro Semibold"/>
                <a:ea typeface="Myriad Pro Semibold"/>
              </a:rPr>
              <a:t>phần</a:t>
            </a:r>
            <a:r>
              <a:rPr lang="en-GB" sz="4400" b="1" strike="noStrike" spc="-1" dirty="0">
                <a:solidFill>
                  <a:srgbClr val="000000"/>
                </a:solidFill>
                <a:uFill>
                  <a:solidFill>
                    <a:srgbClr val="FFFFFF"/>
                  </a:solidFill>
                </a:uFill>
                <a:latin typeface="Myriad Pro Semibold"/>
                <a:ea typeface="Myriad Pro Semibold"/>
              </a:rPr>
              <a:t> </a:t>
            </a:r>
            <a:r>
              <a:rPr lang="en-GB" sz="4400" b="1" strike="noStrike" spc="-1" dirty="0" err="1">
                <a:solidFill>
                  <a:srgbClr val="000000"/>
                </a:solidFill>
                <a:uFill>
                  <a:solidFill>
                    <a:srgbClr val="FFFFFF"/>
                  </a:solidFill>
                </a:uFill>
                <a:latin typeface="Myriad Pro Semibold"/>
                <a:ea typeface="Myriad Pro Semibold"/>
              </a:rPr>
              <a:t>của</a:t>
            </a:r>
            <a:r>
              <a:rPr lang="vi-VN" sz="4400" b="1" strike="noStrike" spc="-1" dirty="0">
                <a:solidFill>
                  <a:srgbClr val="000000"/>
                </a:solidFill>
                <a:uFill>
                  <a:solidFill>
                    <a:srgbClr val="FFFFFF"/>
                  </a:solidFill>
                </a:uFill>
                <a:latin typeface="Myriad Pro Semibold"/>
                <a:ea typeface="Myriad Pro Semibold"/>
              </a:rPr>
              <a:t> form</a:t>
            </a:r>
            <a:endParaRPr lang="en-US" sz="1800" b="0" strike="noStrike" spc="-1" dirty="0">
              <a:solidFill>
                <a:srgbClr val="000000"/>
              </a:solidFill>
              <a:uFill>
                <a:solidFill>
                  <a:srgbClr val="FFFFFF"/>
                </a:solidFill>
              </a:uFill>
              <a:latin typeface="Arial"/>
            </a:endParaRPr>
          </a:p>
        </p:txBody>
      </p:sp>
      <p:sp>
        <p:nvSpPr>
          <p:cNvPr id="123" name="CustomShape 2"/>
          <p:cNvSpPr/>
          <p:nvPr/>
        </p:nvSpPr>
        <p:spPr>
          <a:xfrm>
            <a:off x="838080" y="1978200"/>
            <a:ext cx="11049120" cy="419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5720">
              <a:lnSpc>
                <a:spcPct val="90000"/>
              </a:lnSpc>
              <a:spcBef>
                <a:spcPts val="600"/>
              </a:spcBef>
              <a:spcAft>
                <a:spcPts val="600"/>
              </a:spcAft>
              <a:buClr>
                <a:srgbClr val="000000"/>
              </a:buClr>
              <a:buFont typeface="Arial"/>
              <a:buChar char="•"/>
            </a:pPr>
            <a:endParaRPr lang="en-US" sz="2600" b="0" strike="noStrike" spc="-1" noProof="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98460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Nhóm điều kiển (.input-group)</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09" y="3092551"/>
            <a:ext cx="6414661" cy="3004560"/>
          </a:xfrm>
          <a:prstGeom prst="rect">
            <a:avLst/>
          </a:prstGeom>
        </p:spPr>
      </p:pic>
      <p:sp>
        <p:nvSpPr>
          <p:cNvPr id="3" name="Rectangle 2"/>
          <p:cNvSpPr/>
          <p:nvPr/>
        </p:nvSpPr>
        <p:spPr>
          <a:xfrm>
            <a:off x="1055916" y="2059575"/>
            <a:ext cx="7777842" cy="769441"/>
          </a:xfrm>
          <a:prstGeom prst="rect">
            <a:avLst/>
          </a:prstGeom>
        </p:spPr>
        <p:txBody>
          <a:bodyPr wrap="square">
            <a:spAutoFit/>
          </a:bodyPr>
          <a:lstStyle/>
          <a:p>
            <a:r>
              <a:rPr lang="en-US" sz="2200" noProof="1">
                <a:latin typeface="Myriad Pro Semibold" charset="0"/>
                <a:ea typeface="Myriad Pro Semibold" charset="0"/>
                <a:cs typeface="Myriad Pro Semibold" charset="0"/>
              </a:rPr>
              <a:t>.</a:t>
            </a:r>
            <a:r>
              <a:rPr lang="en-US" sz="2200" noProof="1">
                <a:solidFill>
                  <a:srgbClr val="FF0000"/>
                </a:solidFill>
                <a:latin typeface="Myriad Pro Semibold" charset="0"/>
                <a:ea typeface="Myriad Pro Semibold" charset="0"/>
                <a:cs typeface="Myriad Pro Semibold" charset="0"/>
              </a:rPr>
              <a:t>input-group</a:t>
            </a:r>
            <a:r>
              <a:rPr lang="en-US" sz="2200" noProof="1">
                <a:latin typeface="Myriad Pro Semibold" charset="0"/>
                <a:ea typeface="Myriad Pro Semibold" charset="0"/>
                <a:cs typeface="Myriad Pro Semibold" charset="0"/>
              </a:rPr>
              <a:t>: tạo nhóm điều khiển </a:t>
            </a:r>
          </a:p>
          <a:p>
            <a:r>
              <a:rPr lang="en-US" sz="2200" noProof="1">
                <a:latin typeface="Myriad Pro Semibold" charset="0"/>
                <a:ea typeface="Myriad Pro Semibold" charset="0"/>
                <a:cs typeface="Myriad Pro Semibold" charset="0"/>
              </a:rPr>
              <a:t>.</a:t>
            </a:r>
            <a:r>
              <a:rPr lang="en-US" sz="2200" noProof="1">
                <a:solidFill>
                  <a:srgbClr val="FF0000"/>
                </a:solidFill>
                <a:latin typeface="Myriad Pro Semibold" charset="0"/>
                <a:ea typeface="Myriad Pro Semibold" charset="0"/>
                <a:cs typeface="Myriad Pro Semibold" charset="0"/>
              </a:rPr>
              <a:t>input-group-addon</a:t>
            </a:r>
            <a:r>
              <a:rPr lang="en-US" sz="2200" noProof="1">
                <a:latin typeface="Myriad Pro Semibold" charset="0"/>
                <a:ea typeface="Myriad Pro Semibold" charset="0"/>
                <a:cs typeface="Myriad Pro Semibold" charset="0"/>
              </a:rPr>
              <a:t>: đính kèm thêm vào .form- control </a:t>
            </a:r>
            <a:endParaRPr lang="en-US" sz="2200" noProof="1">
              <a:effectLst/>
              <a:latin typeface="Myriad Pro Semibold" charset="0"/>
              <a:ea typeface="Myriad Pro Semibold" charset="0"/>
              <a:cs typeface="Myriad Pro Semibold" charset="0"/>
            </a:endParaRPr>
          </a:p>
        </p:txBody>
      </p:sp>
    </p:spTree>
    <p:extLst>
      <p:ext uri="{BB962C8B-B14F-4D97-AF65-F5344CB8AC3E}">
        <p14:creationId xmlns:p14="http://schemas.microsoft.com/office/powerpoint/2010/main" val="12429075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Kèm biểu tượng vào .form-control</a:t>
            </a:r>
            <a:endParaRPr lang="en-US" sz="1800" b="0" strike="noStrike" spc="-1" dirty="0">
              <a:solidFill>
                <a:srgbClr val="000000"/>
              </a:solidFill>
              <a:uFill>
                <a:solidFill>
                  <a:srgbClr val="FFFFFF"/>
                </a:solidFill>
              </a:uFill>
              <a:latin typeface="Arial"/>
            </a:endParaRPr>
          </a:p>
        </p:txBody>
      </p:sp>
      <p:sp>
        <p:nvSpPr>
          <p:cNvPr id="3" name="Rectangle 2"/>
          <p:cNvSpPr/>
          <p:nvPr/>
        </p:nvSpPr>
        <p:spPr>
          <a:xfrm>
            <a:off x="1055915" y="1772058"/>
            <a:ext cx="10994571" cy="1138773"/>
          </a:xfrm>
          <a:prstGeom prst="rect">
            <a:avLst/>
          </a:prstGeom>
        </p:spPr>
        <p:txBody>
          <a:bodyPr wrap="square">
            <a:spAutoFit/>
          </a:bodyPr>
          <a:lstStyle/>
          <a:p>
            <a:r>
              <a:rPr lang="vi-VN" sz="2200" noProof="1">
                <a:latin typeface="Myriad Pro Semibold" charset="0"/>
                <a:ea typeface="Myriad Pro Semibold" charset="0"/>
                <a:cs typeface="Myriad Pro Semibold" charset="0"/>
              </a:rPr>
              <a:t>Thêm biểu tượng vào ngay sau </a:t>
            </a:r>
            <a:r>
              <a:rPr lang="vi-VN" sz="2200" noProof="1">
                <a:solidFill>
                  <a:srgbClr val="FF0000"/>
                </a:solidFill>
                <a:latin typeface="Myriad Pro Semibold" charset="0"/>
                <a:ea typeface="Myriad Pro Semibold" charset="0"/>
                <a:cs typeface="Myriad Pro Semibold" charset="0"/>
              </a:rPr>
              <a:t>.form-control </a:t>
            </a:r>
            <a:r>
              <a:rPr lang="vi-VN" sz="2200" noProof="1">
                <a:latin typeface="Myriad Pro Semibold" charset="0"/>
                <a:ea typeface="Myriad Pro Semibold" charset="0"/>
                <a:cs typeface="Myriad Pro Semibold" charset="0"/>
              </a:rPr>
              <a:t>và áp dụng thêm </a:t>
            </a:r>
            <a:r>
              <a:rPr lang="vi-VN" sz="2200" noProof="1">
                <a:solidFill>
                  <a:srgbClr val="FF0000"/>
                </a:solidFill>
                <a:latin typeface="Myriad Pro Semibold" charset="0"/>
                <a:ea typeface="Myriad Pro Semibold" charset="0"/>
                <a:cs typeface="Myriad Pro Semibold" charset="0"/>
              </a:rPr>
              <a:t>.form-control-feedback </a:t>
            </a:r>
          </a:p>
          <a:p>
            <a:r>
              <a:rPr lang="vi-VN" sz="2200" noProof="1">
                <a:latin typeface="Myriad Pro Semibold" charset="0"/>
                <a:ea typeface="Myriad Pro Semibold" charset="0"/>
                <a:cs typeface="Myriad Pro Semibold" charset="0"/>
              </a:rPr>
              <a:t>Ở phần </a:t>
            </a:r>
            <a:r>
              <a:rPr lang="vi-VN" sz="2200" noProof="1">
                <a:solidFill>
                  <a:srgbClr val="FF0000"/>
                </a:solidFill>
                <a:latin typeface="Myriad Pro Semibold" charset="0"/>
                <a:ea typeface="Myriad Pro Semibold" charset="0"/>
                <a:cs typeface="Myriad Pro Semibold" charset="0"/>
              </a:rPr>
              <a:t>.form-group </a:t>
            </a:r>
            <a:r>
              <a:rPr lang="vi-VN" sz="2200" noProof="1">
                <a:latin typeface="Myriad Pro Semibold" charset="0"/>
                <a:ea typeface="Myriad Pro Semibold" charset="0"/>
                <a:cs typeface="Myriad Pro Semibold" charset="0"/>
              </a:rPr>
              <a:t>áp dụng thêm </a:t>
            </a:r>
            <a:r>
              <a:rPr lang="vi-VN" sz="2200" noProof="1">
                <a:solidFill>
                  <a:srgbClr val="FF0000"/>
                </a:solidFill>
                <a:latin typeface="Myriad Pro Semibold" charset="0"/>
                <a:ea typeface="Myriad Pro Semibold" charset="0"/>
                <a:cs typeface="Myriad Pro Semibold" charset="0"/>
              </a:rPr>
              <a:t>.has-feedback</a:t>
            </a:r>
            <a:r>
              <a:rPr lang="vi-VN" sz="2400" noProof="1">
                <a:solidFill>
                  <a:srgbClr val="FF0000"/>
                </a:solidFill>
              </a:rPr>
              <a:t> </a:t>
            </a:r>
          </a:p>
          <a:p>
            <a:r>
              <a:rPr lang="vi-VN" sz="2200" noProof="1">
                <a:latin typeface="Myriad Pro Semibold" charset="0"/>
                <a:ea typeface="Myriad Pro Semibold" charset="0"/>
                <a:cs typeface="Myriad Pro Semibold" charset="0"/>
              </a:rPr>
              <a:t> </a:t>
            </a:r>
            <a:endParaRPr lang="vi-VN" sz="2200" noProof="1">
              <a:effectLst/>
              <a:latin typeface="Myriad Pro Semibold" charset="0"/>
              <a:ea typeface="Myriad Pro Semibold" charset="0"/>
              <a:cs typeface="Myriad Pro Semibold"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629" y="2621280"/>
            <a:ext cx="9953171" cy="3865880"/>
          </a:xfrm>
          <a:prstGeom prst="rect">
            <a:avLst/>
          </a:prstGeom>
        </p:spPr>
      </p:pic>
    </p:spTree>
    <p:extLst>
      <p:ext uri="{BB962C8B-B14F-4D97-AF65-F5344CB8AC3E}">
        <p14:creationId xmlns:p14="http://schemas.microsoft.com/office/powerpoint/2010/main" val="7299728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Trạng thái .form-control</a:t>
            </a:r>
            <a:endParaRPr lang="en-US" sz="1800" b="0" strike="noStrike" spc="-1" dirty="0">
              <a:solidFill>
                <a:srgbClr val="000000"/>
              </a:solidFill>
              <a:uFill>
                <a:solidFill>
                  <a:srgbClr val="FFFFFF"/>
                </a:solidFill>
              </a:uFill>
              <a:latin typeface="Arial"/>
            </a:endParaRPr>
          </a:p>
        </p:txBody>
      </p:sp>
      <p:sp>
        <p:nvSpPr>
          <p:cNvPr id="3" name="Rectangle 2"/>
          <p:cNvSpPr/>
          <p:nvPr/>
        </p:nvSpPr>
        <p:spPr>
          <a:xfrm>
            <a:off x="928007" y="1608772"/>
            <a:ext cx="10994571" cy="1538883"/>
          </a:xfrm>
          <a:prstGeom prst="rect">
            <a:avLst/>
          </a:prstGeom>
        </p:spPr>
        <p:txBody>
          <a:bodyPr wrap="square">
            <a:spAutoFit/>
          </a:bodyPr>
          <a:lstStyle/>
          <a:p>
            <a:r>
              <a:rPr lang="vi-VN" sz="2400" noProof="1">
                <a:solidFill>
                  <a:srgbClr val="FF0000"/>
                </a:solidFill>
                <a:latin typeface="Myriad Pro Semibold" charset="0"/>
                <a:ea typeface="Myriad Pro Semibold" charset="0"/>
                <a:cs typeface="Myriad Pro Semibold" charset="0"/>
              </a:rPr>
              <a:t>.has-error</a:t>
            </a:r>
            <a:r>
              <a:rPr lang="vi-VN" sz="2400" noProof="1">
                <a:latin typeface="Myriad Pro Semibold" charset="0"/>
                <a:ea typeface="Myriad Pro Semibold" charset="0"/>
                <a:cs typeface="Myriad Pro Semibold" charset="0"/>
              </a:rPr>
              <a:t>: màu trạng thái lỗi</a:t>
            </a:r>
            <a:br>
              <a:rPr lang="vi-VN" sz="2400" noProof="1">
                <a:latin typeface="Myriad Pro Semibold" charset="0"/>
                <a:ea typeface="Myriad Pro Semibold" charset="0"/>
                <a:cs typeface="Myriad Pro Semibold" charset="0"/>
              </a:rPr>
            </a:br>
            <a:r>
              <a:rPr lang="vi-VN" sz="2400" noProof="1">
                <a:solidFill>
                  <a:srgbClr val="FF0000"/>
                </a:solidFill>
                <a:latin typeface="Myriad Pro Semibold" charset="0"/>
                <a:ea typeface="Myriad Pro Semibold" charset="0"/>
                <a:cs typeface="Myriad Pro Semibold" charset="0"/>
              </a:rPr>
              <a:t>.has-success</a:t>
            </a:r>
            <a:r>
              <a:rPr lang="vi-VN" sz="2400" noProof="1">
                <a:latin typeface="Myriad Pro Semibold" charset="0"/>
                <a:ea typeface="Myriad Pro Semibold" charset="0"/>
                <a:cs typeface="Myriad Pro Semibold" charset="0"/>
              </a:rPr>
              <a:t>: màu trạng thái thành công </a:t>
            </a:r>
          </a:p>
          <a:p>
            <a:r>
              <a:rPr lang="vi-VN" sz="2400" noProof="1">
                <a:solidFill>
                  <a:srgbClr val="FF0000"/>
                </a:solidFill>
                <a:latin typeface="Myriad Pro Semibold" charset="0"/>
                <a:ea typeface="Myriad Pro Semibold" charset="0"/>
                <a:cs typeface="Myriad Pro Semibold" charset="0"/>
              </a:rPr>
              <a:t>.has-warning</a:t>
            </a:r>
            <a:r>
              <a:rPr lang="vi-VN" sz="2400" noProof="1">
                <a:latin typeface="Myriad Pro Semibold" charset="0"/>
                <a:ea typeface="Myriad Pro Semibold" charset="0"/>
                <a:cs typeface="Myriad Pro Semibold" charset="0"/>
              </a:rPr>
              <a:t>: màu trạng thái cảnh báo </a:t>
            </a:r>
            <a:r>
              <a:rPr lang="vi-VN" sz="2400" noProof="1">
                <a:solidFill>
                  <a:srgbClr val="FF0000"/>
                </a:solidFill>
                <a:latin typeface="Myriad Pro Semibold" charset="0"/>
                <a:ea typeface="Myriad Pro Semibold" charset="0"/>
                <a:cs typeface="Myriad Pro Semibold" charset="0"/>
              </a:rPr>
              <a:t> </a:t>
            </a:r>
          </a:p>
          <a:p>
            <a:r>
              <a:rPr lang="vi-VN" sz="2200" noProof="1">
                <a:latin typeface="Myriad Pro Semibold" charset="0"/>
                <a:ea typeface="Myriad Pro Semibold" charset="0"/>
                <a:cs typeface="Myriad Pro Semibold" charset="0"/>
              </a:rPr>
              <a:t> </a:t>
            </a:r>
            <a:endParaRPr lang="vi-VN" sz="2200" noProof="1">
              <a:effectLst/>
              <a:latin typeface="Myriad Pro Semibold" charset="0"/>
              <a:ea typeface="Myriad Pro Semibold" charset="0"/>
              <a:cs typeface="Myriad Pro Semibold"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860" y="2849880"/>
            <a:ext cx="9421586" cy="3840479"/>
          </a:xfrm>
          <a:prstGeom prst="rect">
            <a:avLst/>
          </a:prstGeom>
        </p:spPr>
      </p:pic>
    </p:spTree>
    <p:extLst>
      <p:ext uri="{BB962C8B-B14F-4D97-AF65-F5344CB8AC3E}">
        <p14:creationId xmlns:p14="http://schemas.microsoft.com/office/powerpoint/2010/main" val="4159222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Button</a:t>
            </a:r>
            <a:endParaRPr lang="en-US"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140" y="1464670"/>
            <a:ext cx="7592599" cy="5099416"/>
          </a:xfrm>
          <a:prstGeom prst="rect">
            <a:avLst/>
          </a:prstGeom>
        </p:spPr>
      </p:pic>
    </p:spTree>
    <p:extLst>
      <p:ext uri="{BB962C8B-B14F-4D97-AF65-F5344CB8AC3E}">
        <p14:creationId xmlns:p14="http://schemas.microsoft.com/office/powerpoint/2010/main" val="10452513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Dropdown Button</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871" y="1464670"/>
            <a:ext cx="9454243" cy="5213716"/>
          </a:xfrm>
          <a:prstGeom prst="rect">
            <a:avLst/>
          </a:prstGeom>
        </p:spPr>
      </p:pic>
    </p:spTree>
    <p:extLst>
      <p:ext uri="{BB962C8B-B14F-4D97-AF65-F5344CB8AC3E}">
        <p14:creationId xmlns:p14="http://schemas.microsoft.com/office/powerpoint/2010/main" val="10535144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Button Group</a:t>
            </a:r>
            <a:endParaRPr lang="en-US"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256" y="1464670"/>
            <a:ext cx="10038443" cy="5017773"/>
          </a:xfrm>
          <a:prstGeom prst="rect">
            <a:avLst/>
          </a:prstGeom>
        </p:spPr>
      </p:pic>
    </p:spTree>
    <p:extLst>
      <p:ext uri="{BB962C8B-B14F-4D97-AF65-F5344CB8AC3E}">
        <p14:creationId xmlns:p14="http://schemas.microsoft.com/office/powerpoint/2010/main" val="5275320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Nhóm button đứng</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57" y="1616528"/>
            <a:ext cx="8882743" cy="4931229"/>
          </a:xfrm>
          <a:prstGeom prst="rect">
            <a:avLst/>
          </a:prstGeom>
        </p:spPr>
      </p:pic>
    </p:spTree>
    <p:extLst>
      <p:ext uri="{BB962C8B-B14F-4D97-AF65-F5344CB8AC3E}">
        <p14:creationId xmlns:p14="http://schemas.microsoft.com/office/powerpoint/2010/main" val="7028338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charset="0"/>
                <a:ea typeface="Myriad Pro Semibold" charset="0"/>
                <a:cs typeface="Myriad Pro Semibold" charset="0"/>
              </a:rPr>
              <a:t>Nhóm</a:t>
            </a:r>
            <a:r>
              <a:rPr lang="vi-VN" sz="4400" b="1" strike="noStrike" spc="-1" dirty="0">
                <a:solidFill>
                  <a:srgbClr val="000000"/>
                </a:solidFill>
                <a:uFill>
                  <a:solidFill>
                    <a:srgbClr val="FFFFFF"/>
                  </a:solidFill>
                </a:uFill>
                <a:latin typeface="Myriad Pro Semibold"/>
                <a:ea typeface="Myriad Pro Semibold"/>
              </a:rPr>
              <a:t> button ngang</a:t>
            </a:r>
            <a:endParaRPr lang="en-US"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3" y="1464670"/>
            <a:ext cx="9975136" cy="5083087"/>
          </a:xfrm>
          <a:prstGeom prst="rect">
            <a:avLst/>
          </a:prstGeom>
        </p:spPr>
      </p:pic>
    </p:spTree>
    <p:extLst>
      <p:ext uri="{BB962C8B-B14F-4D97-AF65-F5344CB8AC3E}">
        <p14:creationId xmlns:p14="http://schemas.microsoft.com/office/powerpoint/2010/main" val="13258274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838080" y="98460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a:solidFill>
                  <a:srgbClr val="000000"/>
                </a:solidFill>
                <a:uFill>
                  <a:solidFill>
                    <a:srgbClr val="FFFFFF"/>
                  </a:solidFill>
                </a:uFill>
                <a:latin typeface="Myriad Pro Semibold"/>
                <a:ea typeface="Myriad Pro Semibold"/>
              </a:rPr>
              <a:t>Mục tiêu</a:t>
            </a:r>
            <a:endParaRPr lang="en-US" sz="1800" b="0" strike="noStrike" spc="-1">
              <a:solidFill>
                <a:srgbClr val="000000"/>
              </a:solidFill>
              <a:uFill>
                <a:solidFill>
                  <a:srgbClr val="FFFFFF"/>
                </a:solidFill>
              </a:uFill>
              <a:latin typeface="Arial"/>
            </a:endParaRPr>
          </a:p>
        </p:txBody>
      </p:sp>
      <p:sp>
        <p:nvSpPr>
          <p:cNvPr id="118" name="CustomShape 2"/>
          <p:cNvSpPr/>
          <p:nvPr/>
        </p:nvSpPr>
        <p:spPr>
          <a:xfrm>
            <a:off x="838080" y="1978200"/>
            <a:ext cx="10512720" cy="4195800"/>
          </a:xfrm>
          <a:prstGeom prst="rect">
            <a:avLst/>
          </a:prstGeom>
          <a:noFill/>
          <a:ln>
            <a:noFill/>
          </a:ln>
        </p:spPr>
        <p:style>
          <a:lnRef idx="0">
            <a:scrgbClr r="0" g="0" b="0"/>
          </a:lnRef>
          <a:fillRef idx="0">
            <a:scrgbClr r="0" g="0" b="0"/>
          </a:fillRef>
          <a:effectRef idx="0">
            <a:scrgbClr r="0" g="0" b="0"/>
          </a:effectRef>
          <a:fontRef idx="minor"/>
        </p:style>
      </p:sp>
      <p:sp>
        <p:nvSpPr>
          <p:cNvPr id="119" name="TextShape 3"/>
          <p:cNvSpPr txBox="1"/>
          <p:nvPr/>
        </p:nvSpPr>
        <p:spPr>
          <a:xfrm>
            <a:off x="914400" y="1978200"/>
            <a:ext cx="10607040" cy="389520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US" sz="2800" spc="-1" noProof="1">
                <a:solidFill>
                  <a:srgbClr val="000000"/>
                </a:solidFill>
                <a:uFill>
                  <a:solidFill>
                    <a:srgbClr val="FFFFFF"/>
                  </a:solidFill>
                </a:uFill>
              </a:rPr>
              <a:t>Sử dụng được </a:t>
            </a:r>
            <a:r>
              <a:rPr lang="en-US" sz="2800" b="0" i="0" dirty="0">
                <a:solidFill>
                  <a:srgbClr val="000000"/>
                </a:solidFill>
                <a:effectLst/>
                <a:latin typeface="Arial" panose="020B0604020202020204" pitchFamily="34" charset="0"/>
              </a:rPr>
              <a:t>Grid System</a:t>
            </a:r>
            <a:endParaRPr lang="en-US" sz="2800" spc="-1" noProof="1">
              <a:solidFill>
                <a:srgbClr val="000000"/>
              </a:solidFill>
              <a:uFill>
                <a:solidFill>
                  <a:srgbClr val="FFFFFF"/>
                </a:solidFill>
              </a:uFill>
            </a:endParaRPr>
          </a:p>
          <a:p>
            <a:pPr marL="216000" indent="-216000">
              <a:buClr>
                <a:srgbClr val="000000"/>
              </a:buClr>
              <a:buSzPct val="45000"/>
              <a:buFont typeface="Wingdings" charset="2"/>
              <a:buChar char=""/>
            </a:pPr>
            <a:r>
              <a:rPr lang="en-US" sz="2800" spc="-1" noProof="1">
                <a:solidFill>
                  <a:srgbClr val="000000"/>
                </a:solidFill>
                <a:uFill>
                  <a:solidFill>
                    <a:srgbClr val="FFFFFF"/>
                  </a:solidFill>
                </a:uFill>
              </a:rPr>
              <a:t>Tạo được Navbar menu</a:t>
            </a:r>
          </a:p>
          <a:p>
            <a:pPr marL="216000" indent="-216000">
              <a:buClr>
                <a:srgbClr val="000000"/>
              </a:buClr>
              <a:buSzPct val="45000"/>
              <a:buFont typeface="Wingdings" charset="2"/>
              <a:buChar char=""/>
            </a:pPr>
            <a:r>
              <a:rPr lang="en-US" sz="2800" spc="-1" noProof="1">
                <a:solidFill>
                  <a:srgbClr val="000000"/>
                </a:solidFill>
                <a:uFill>
                  <a:solidFill>
                    <a:srgbClr val="FFFFFF"/>
                  </a:solidFill>
                </a:uFill>
              </a:rPr>
              <a:t>Sử dụng được Bootstrap Form</a:t>
            </a:r>
          </a:p>
          <a:p>
            <a:pPr marL="216000" indent="-216000">
              <a:buClr>
                <a:srgbClr val="000000"/>
              </a:buClr>
              <a:buSzPct val="45000"/>
              <a:buFont typeface="Wingdings" charset="2"/>
              <a:buChar char=""/>
            </a:pPr>
            <a:r>
              <a:rPr lang="en-US" sz="2800" spc="-1" noProof="1">
                <a:solidFill>
                  <a:srgbClr val="000000"/>
                </a:solidFill>
                <a:uFill>
                  <a:solidFill>
                    <a:srgbClr val="FFFFFF"/>
                  </a:solidFill>
                </a:uFill>
              </a:rPr>
              <a:t>Sử dụng được Panel</a:t>
            </a:r>
          </a:p>
          <a:p>
            <a:pPr marL="216000" indent="-216000">
              <a:buClr>
                <a:srgbClr val="000000"/>
              </a:buClr>
              <a:buSzPct val="45000"/>
              <a:buFont typeface="Wingdings" charset="2"/>
              <a:buChar char=""/>
            </a:pPr>
            <a:r>
              <a:rPr lang="en-US" sz="2800" spc="-1" noProof="1">
                <a:solidFill>
                  <a:srgbClr val="000000"/>
                </a:solidFill>
                <a:uFill>
                  <a:solidFill>
                    <a:srgbClr val="FFFFFF"/>
                  </a:solidFill>
                </a:uFill>
              </a:rPr>
              <a:t>Sử dụng được Text Alignment</a:t>
            </a:r>
          </a:p>
          <a:p>
            <a:pPr>
              <a:buClr>
                <a:srgbClr val="000000"/>
              </a:buClr>
              <a:buSzPct val="45000"/>
            </a:pPr>
            <a:endParaRPr lang="en-US" sz="2800" spc="-1" noProof="1">
              <a:solidFill>
                <a:srgbClr val="000000"/>
              </a:solidFill>
              <a:uFill>
                <a:solidFill>
                  <a:srgbClr val="FFFFFF"/>
                </a:solidFill>
              </a:uFill>
            </a:endParaRPr>
          </a:p>
          <a:p>
            <a:pPr marL="216000" indent="-216000">
              <a:buClr>
                <a:srgbClr val="000000"/>
              </a:buClr>
              <a:buSzPct val="45000"/>
              <a:buFont typeface="Wingdings" charset="2"/>
              <a:buChar char=""/>
            </a:pPr>
            <a:endParaRPr lang="en-US" sz="2800" spc="-1" noProof="1">
              <a:solidFill>
                <a:srgbClr val="000000"/>
              </a:solidFill>
              <a:uFill>
                <a:solidFill>
                  <a:srgbClr val="FFFFFF"/>
                </a:solidFill>
              </a:uFill>
            </a:endParaRPr>
          </a:p>
          <a:p>
            <a:pPr marL="216000" indent="-216000">
              <a:buClr>
                <a:srgbClr val="000000"/>
              </a:buClr>
              <a:buSzPct val="45000"/>
              <a:buFont typeface="Wingdings" charset="2"/>
              <a:buChar char=""/>
            </a:pPr>
            <a:endParaRPr lang="en-US" sz="2800" b="0" strike="noStrike" spc="-1" noProof="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noProof="1">
                <a:latin typeface="Myriad Pro Semibold" charset="0"/>
                <a:ea typeface="Myriad Pro Semibold" charset="0"/>
                <a:cs typeface="Myriad Pro Semibold" charset="0"/>
              </a:rPr>
              <a:t>Glyphicons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2200" y="2237015"/>
            <a:ext cx="4038600" cy="29718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39" y="4036319"/>
            <a:ext cx="5988703" cy="11724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240" y="3053443"/>
            <a:ext cx="5988702" cy="587828"/>
          </a:xfrm>
          <a:prstGeom prst="rect">
            <a:avLst/>
          </a:prstGeom>
        </p:spPr>
      </p:pic>
      <p:sp>
        <p:nvSpPr>
          <p:cNvPr id="8" name="TextShape 3"/>
          <p:cNvSpPr txBox="1"/>
          <p:nvPr/>
        </p:nvSpPr>
        <p:spPr>
          <a:xfrm>
            <a:off x="838080" y="1697647"/>
            <a:ext cx="10607040" cy="949471"/>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US" sz="2800" noProof="1"/>
              <a:t>Glyphicons là các biểu tượng phông chữ mà bạn có thể sử dụng trong các dự án web của bạn.</a:t>
            </a:r>
            <a:endParaRPr lang="en-US" sz="2800" b="0" strike="noStrike" spc="-1" noProof="1">
              <a:solidFill>
                <a:srgbClr val="000000"/>
              </a:solidFill>
              <a:uFill>
                <a:solidFill>
                  <a:srgbClr val="FFFFFF"/>
                </a:solidFill>
              </a:uFill>
              <a:latin typeface="Arial"/>
            </a:endParaRPr>
          </a:p>
        </p:txBody>
      </p:sp>
      <p:sp>
        <p:nvSpPr>
          <p:cNvPr id="7" name="Rectangle 6"/>
          <p:cNvSpPr/>
          <p:nvPr/>
        </p:nvSpPr>
        <p:spPr>
          <a:xfrm>
            <a:off x="5481683" y="6391263"/>
            <a:ext cx="6096000" cy="246221"/>
          </a:xfrm>
          <a:prstGeom prst="rect">
            <a:avLst/>
          </a:prstGeom>
        </p:spPr>
        <p:txBody>
          <a:bodyPr>
            <a:spAutoFit/>
          </a:bodyPr>
          <a:lstStyle/>
          <a:p>
            <a:pPr algn="r"/>
            <a:r>
              <a:rPr lang="en-US" sz="1000" i="1" dirty="0"/>
              <a:t>https://</a:t>
            </a:r>
            <a:r>
              <a:rPr lang="en-US" sz="1000" i="1" dirty="0" err="1"/>
              <a:t>www.tutorialspoint.com</a:t>
            </a:r>
            <a:r>
              <a:rPr lang="en-US" sz="1000" i="1" dirty="0"/>
              <a:t>/bootstrap/</a:t>
            </a:r>
            <a:r>
              <a:rPr lang="en-US" sz="1000" i="1" dirty="0" err="1"/>
              <a:t>bootstrap_glyph_icons.htm</a:t>
            </a:r>
            <a:endParaRPr lang="en-US" sz="1000" i="1" dirty="0"/>
          </a:p>
        </p:txBody>
      </p:sp>
    </p:spTree>
    <p:extLst>
      <p:ext uri="{BB962C8B-B14F-4D97-AF65-F5344CB8AC3E}">
        <p14:creationId xmlns:p14="http://schemas.microsoft.com/office/powerpoint/2010/main" val="7718939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914400" y="1165860"/>
            <a:ext cx="9750600" cy="28608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endParaRPr lang="en-US" sz="1800" b="0" strike="noStrike" spc="-1" dirty="0">
              <a:solidFill>
                <a:srgbClr val="000000"/>
              </a:solidFill>
              <a:uFill>
                <a:solidFill>
                  <a:srgbClr val="FFFFFF"/>
                </a:solidFill>
              </a:uFill>
              <a:latin typeface="Arial"/>
            </a:endParaRPr>
          </a:p>
        </p:txBody>
      </p:sp>
      <p:sp>
        <p:nvSpPr>
          <p:cNvPr id="116" name="CustomShape 2"/>
          <p:cNvSpPr/>
          <p:nvPr/>
        </p:nvSpPr>
        <p:spPr>
          <a:xfrm>
            <a:off x="1523880" y="4026703"/>
            <a:ext cx="9141120" cy="165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314772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dirty="0">
                <a:solidFill>
                  <a:srgbClr val="000000"/>
                </a:solidFill>
                <a:uFill>
                  <a:solidFill>
                    <a:srgbClr val="FFFFFF"/>
                  </a:solidFill>
                </a:uFill>
                <a:latin typeface="Myriad Pro Semibold"/>
                <a:ea typeface="Myriad Pro Semibold"/>
              </a:rPr>
              <a:t>Grid System</a:t>
            </a:r>
            <a:endParaRPr lang="en-US" sz="1800" b="0" strike="noStrike" spc="-1" dirty="0">
              <a:solidFill>
                <a:srgbClr val="000000"/>
              </a:solidFill>
              <a:uFill>
                <a:solidFill>
                  <a:srgbClr val="FFFFFF"/>
                </a:solidFill>
              </a:uFill>
              <a:latin typeface="Arial"/>
            </a:endParaRPr>
          </a:p>
        </p:txBody>
      </p:sp>
      <p:sp>
        <p:nvSpPr>
          <p:cNvPr id="4" name="CustomShape 2"/>
          <p:cNvSpPr/>
          <p:nvPr/>
        </p:nvSpPr>
        <p:spPr>
          <a:xfrm>
            <a:off x="838080" y="1665514"/>
            <a:ext cx="10512720" cy="44050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Sử dụng  Grid System của Bootstrap 4 theo công thức:</a:t>
            </a:r>
            <a:endParaRPr lang="en-US" sz="2800" dirty="0"/>
          </a:p>
          <a:p>
            <a:pPr marL="2880">
              <a:spcBef>
                <a:spcPts val="600"/>
              </a:spcBef>
              <a:spcAft>
                <a:spcPts val="600"/>
              </a:spcAft>
              <a:buClr>
                <a:srgbClr val="000000"/>
              </a:buClr>
            </a:pPr>
            <a:r>
              <a:rPr lang="en-US" sz="1800" b="1" i="0" u="none" strike="noStrike" dirty="0">
                <a:solidFill>
                  <a:srgbClr val="434343"/>
                </a:solidFill>
                <a:effectLst/>
                <a:latin typeface="Open Sans" panose="020B0606030504020204" pitchFamily="34" charset="0"/>
              </a:rPr>
              <a:t>   	.</a:t>
            </a:r>
            <a:r>
              <a:rPr lang="en-US" sz="2500" b="1" i="0" u="none" strike="noStrike" dirty="0">
                <a:solidFill>
                  <a:srgbClr val="434343"/>
                </a:solidFill>
                <a:effectLst/>
                <a:latin typeface="Myriad Pro" panose="020B0503030403020204" pitchFamily="34" charset="0"/>
                <a:ea typeface="Roboto Condensed" panose="02000000000000000000" pitchFamily="2" charset="0"/>
              </a:rPr>
              <a:t>col-</a:t>
            </a:r>
            <a:r>
              <a:rPr lang="en-US" sz="2500" b="1" i="0" u="none" strike="noStrike" dirty="0">
                <a:solidFill>
                  <a:srgbClr val="00B0F0"/>
                </a:solidFill>
                <a:effectLst/>
                <a:latin typeface="Myriad Pro" panose="020B0503030403020204" pitchFamily="34" charset="0"/>
                <a:ea typeface="Roboto Condensed" panose="02000000000000000000" pitchFamily="2" charset="0"/>
              </a:rPr>
              <a:t>@@</a:t>
            </a:r>
            <a:r>
              <a:rPr lang="en-US" sz="2500" b="1" i="0" u="none" strike="noStrike" dirty="0">
                <a:solidFill>
                  <a:srgbClr val="434343"/>
                </a:solidFill>
                <a:effectLst/>
                <a:latin typeface="Myriad Pro" panose="020B0503030403020204" pitchFamily="34" charset="0"/>
                <a:ea typeface="Roboto Condensed" panose="02000000000000000000" pitchFamily="2" charset="0"/>
              </a:rPr>
              <a:t>-</a:t>
            </a:r>
            <a:r>
              <a:rPr lang="en-US" sz="2500" b="1" i="0" u="none" strike="noStrike" dirty="0">
                <a:solidFill>
                  <a:srgbClr val="FF0000"/>
                </a:solidFill>
                <a:effectLst/>
                <a:latin typeface="Myriad Pro" panose="020B0503030403020204" pitchFamily="34" charset="0"/>
                <a:ea typeface="Roboto Condensed" panose="02000000000000000000" pitchFamily="2" charset="0"/>
              </a:rPr>
              <a:t>@</a:t>
            </a:r>
          </a:p>
          <a:p>
            <a:pPr marL="2880">
              <a:spcBef>
                <a:spcPts val="600"/>
              </a:spcBef>
              <a:spcAft>
                <a:spcPts val="600"/>
              </a:spcAft>
              <a:buClr>
                <a:srgbClr val="000000"/>
              </a:buClr>
            </a:pPr>
            <a:r>
              <a:rPr lang="en-US" sz="2500" b="1" dirty="0">
                <a:solidFill>
                  <a:srgbClr val="FF0000"/>
                </a:solidFill>
                <a:latin typeface="Myriad Pro" panose="020B0503030403020204" pitchFamily="34" charset="0"/>
                <a:ea typeface="Roboto Condensed" panose="02000000000000000000" pitchFamily="2" charset="0"/>
              </a:rPr>
              <a:t>	</a:t>
            </a:r>
            <a:r>
              <a:rPr lang="en-US" dirty="0">
                <a:latin typeface="Myriad Pro" panose="020B0503030403020204" pitchFamily="34" charset="0"/>
                <a:ea typeface="Roboto Condensed" panose="02000000000000000000" pitchFamily="2" charset="0"/>
              </a:rPr>
              <a:t>- </a:t>
            </a:r>
            <a:r>
              <a:rPr lang="en-US" dirty="0" err="1">
                <a:latin typeface="Myriad Pro" panose="020B0503030403020204" pitchFamily="34" charset="0"/>
                <a:ea typeface="Roboto Condensed" panose="02000000000000000000" pitchFamily="2" charset="0"/>
              </a:rPr>
              <a:t>Ví</a:t>
            </a:r>
            <a:r>
              <a:rPr lang="en-US" dirty="0">
                <a:latin typeface="Myriad Pro" panose="020B0503030403020204" pitchFamily="34" charset="0"/>
                <a:ea typeface="Roboto Condensed" panose="02000000000000000000" pitchFamily="2" charset="0"/>
              </a:rPr>
              <a:t> </a:t>
            </a:r>
            <a:r>
              <a:rPr lang="en-US" dirty="0" err="1">
                <a:latin typeface="Myriad Pro" panose="020B0503030403020204" pitchFamily="34" charset="0"/>
                <a:ea typeface="Roboto Condensed" panose="02000000000000000000" pitchFamily="2" charset="0"/>
              </a:rPr>
              <a:t>dụ</a:t>
            </a:r>
            <a:r>
              <a:rPr lang="en-US" dirty="0">
                <a:latin typeface="Myriad Pro" panose="020B0503030403020204" pitchFamily="34" charset="0"/>
                <a:ea typeface="Roboto Condensed" panose="02000000000000000000" pitchFamily="2" charset="0"/>
              </a:rPr>
              <a:t>:  .</a:t>
            </a:r>
            <a:r>
              <a:rPr lang="en-US" b="1" dirty="0">
                <a:latin typeface="Myriad Pro" panose="020B0503030403020204" pitchFamily="34" charset="0"/>
                <a:ea typeface="Roboto Condensed" panose="02000000000000000000" pitchFamily="2" charset="0"/>
              </a:rPr>
              <a:t>col-</a:t>
            </a:r>
            <a:r>
              <a:rPr lang="fr-FR" sz="1800" dirty="0">
                <a:latin typeface="Myriad Pro" panose="020B0503030403020204" pitchFamily="34" charset="0"/>
              </a:rPr>
              <a:t> </a:t>
            </a:r>
            <a:r>
              <a:rPr lang="fr-FR" sz="1800" b="1" dirty="0">
                <a:latin typeface="Myriad Pro" panose="020B0503030403020204" pitchFamily="34" charset="0"/>
              </a:rPr>
              <a:t>xl</a:t>
            </a:r>
            <a:r>
              <a:rPr lang="fr-FR" sz="1800" dirty="0">
                <a:latin typeface="Myriad Pro" panose="020B0503030403020204" pitchFamily="34" charset="0"/>
              </a:rPr>
              <a:t> </a:t>
            </a:r>
            <a:r>
              <a:rPr lang="en-US" b="1" dirty="0">
                <a:latin typeface="Myriad Pro" panose="020B0503030403020204" pitchFamily="34" charset="0"/>
                <a:ea typeface="Roboto Condensed" panose="02000000000000000000" pitchFamily="2" charset="0"/>
              </a:rPr>
              <a:t>-4,  col-md-8 , col-sm-</a:t>
            </a:r>
            <a:r>
              <a:rPr lang="en-US" b="1" dirty="0"/>
              <a:t>6</a:t>
            </a:r>
            <a:r>
              <a:rPr lang="en-US" b="1" dirty="0">
                <a:latin typeface="Myriad Pro" panose="020B0503030403020204" pitchFamily="34" charset="0"/>
                <a:ea typeface="Roboto Condensed" panose="02000000000000000000" pitchFamily="2" charset="0"/>
              </a:rPr>
              <a:t>, col-12</a:t>
            </a:r>
            <a:endParaRPr lang="en-US" b="1" i="0" u="none" strike="noStrike" dirty="0">
              <a:effectLst/>
              <a:latin typeface="Myriad Pro" panose="020B0503030403020204" pitchFamily="34" charset="0"/>
              <a:ea typeface="Roboto Condensed" panose="02000000000000000000" pitchFamily="2" charset="0"/>
            </a:endParaRPr>
          </a:p>
        </p:txBody>
      </p:sp>
      <p:graphicFrame>
        <p:nvGraphicFramePr>
          <p:cNvPr id="9" name="Table 10">
            <a:extLst>
              <a:ext uri="{FF2B5EF4-FFF2-40B4-BE49-F238E27FC236}">
                <a16:creationId xmlns:a16="http://schemas.microsoft.com/office/drawing/2014/main" id="{87AAFBE4-B0D2-4C95-B905-708357707F79}"/>
              </a:ext>
            </a:extLst>
          </p:cNvPr>
          <p:cNvGraphicFramePr>
            <a:graphicFrameLocks noGrp="1"/>
          </p:cNvGraphicFramePr>
          <p:nvPr>
            <p:extLst>
              <p:ext uri="{D42A27DB-BD31-4B8C-83A1-F6EECF244321}">
                <p14:modId xmlns:p14="http://schemas.microsoft.com/office/powerpoint/2010/main" val="1659518124"/>
              </p:ext>
            </p:extLst>
          </p:nvPr>
        </p:nvGraphicFramePr>
        <p:xfrm>
          <a:off x="1676400" y="3855357"/>
          <a:ext cx="8128000" cy="132588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4083485355"/>
                    </a:ext>
                  </a:extLst>
                </a:gridCol>
                <a:gridCol w="4064000">
                  <a:extLst>
                    <a:ext uri="{9D8B030D-6E8A-4147-A177-3AD203B41FA5}">
                      <a16:colId xmlns:a16="http://schemas.microsoft.com/office/drawing/2014/main" val="1145868211"/>
                    </a:ext>
                  </a:extLst>
                </a:gridCol>
              </a:tblGrid>
              <a:tr h="370840">
                <a:tc>
                  <a:txBody>
                    <a:bodyPr/>
                    <a:lstStyle/>
                    <a:p>
                      <a:r>
                        <a:rPr lang="en-US" sz="2500" dirty="0">
                          <a:solidFill>
                            <a:srgbClr val="00B0F0"/>
                          </a:solidFill>
                          <a:latin typeface="Myriad Pro" panose="020B0503030403020204" pitchFamily="34" charset="0"/>
                        </a:rPr>
                        <a:t>@@</a:t>
                      </a:r>
                    </a:p>
                  </a:txBody>
                  <a:tcPr/>
                </a:tc>
                <a:tc>
                  <a:txBody>
                    <a:bodyPr/>
                    <a:lstStyle/>
                    <a:p>
                      <a:r>
                        <a:rPr lang="en-US" sz="2500" dirty="0">
                          <a:solidFill>
                            <a:srgbClr val="FF0000"/>
                          </a:solidFill>
                          <a:latin typeface="Myriad Pro" panose="020B0503030403020204" pitchFamily="34" charset="0"/>
                        </a:rPr>
                        <a:t>@</a:t>
                      </a:r>
                    </a:p>
                  </a:txBody>
                  <a:tcPr/>
                </a:tc>
                <a:extLst>
                  <a:ext uri="{0D108BD9-81ED-4DB2-BD59-A6C34878D82A}">
                    <a16:rowId xmlns:a16="http://schemas.microsoft.com/office/drawing/2014/main" val="2282361251"/>
                  </a:ext>
                </a:extLst>
              </a:tr>
              <a:tr h="370840">
                <a:tc>
                  <a:txBody>
                    <a:bodyPr/>
                    <a:lstStyle/>
                    <a:p>
                      <a:r>
                        <a:rPr lang="fr-FR" sz="2500" dirty="0">
                          <a:latin typeface="Myriad Pro" panose="020B0503030403020204" pitchFamily="34" charset="0"/>
                        </a:rPr>
                        <a:t>- là 4 </a:t>
                      </a:r>
                      <a:r>
                        <a:rPr lang="fr-FR" sz="2500" dirty="0" err="1">
                          <a:latin typeface="Myriad Pro" panose="020B0503030403020204" pitchFamily="34" charset="0"/>
                        </a:rPr>
                        <a:t>giá</a:t>
                      </a:r>
                      <a:r>
                        <a:rPr lang="fr-FR" sz="2500" dirty="0">
                          <a:latin typeface="Myriad Pro" panose="020B0503030403020204" pitchFamily="34" charset="0"/>
                        </a:rPr>
                        <a:t> </a:t>
                      </a:r>
                      <a:r>
                        <a:rPr lang="fr-FR" sz="2500" dirty="0" err="1">
                          <a:latin typeface="Myriad Pro" panose="020B0503030403020204" pitchFamily="34" charset="0"/>
                        </a:rPr>
                        <a:t>trị</a:t>
                      </a:r>
                      <a:r>
                        <a:rPr lang="fr-FR" sz="2500" dirty="0">
                          <a:latin typeface="Myriad Pro" panose="020B0503030403020204" pitchFamily="34" charset="0"/>
                        </a:rPr>
                        <a:t> </a:t>
                      </a:r>
                      <a:r>
                        <a:rPr lang="fr-FR" sz="2500" dirty="0" err="1">
                          <a:latin typeface="Myriad Pro" panose="020B0503030403020204" pitchFamily="34" charset="0"/>
                        </a:rPr>
                        <a:t>sm</a:t>
                      </a:r>
                      <a:r>
                        <a:rPr lang="fr-FR" sz="2500" dirty="0">
                          <a:latin typeface="Myriad Pro" panose="020B0503030403020204" pitchFamily="34" charset="0"/>
                        </a:rPr>
                        <a:t>, md, lg, xl.</a:t>
                      </a:r>
                    </a:p>
                    <a:p>
                      <a:r>
                        <a:rPr lang="en-US" sz="2500" dirty="0">
                          <a:latin typeface="Myriad Pro" panose="020B0503030403020204" pitchFamily="34" charset="0"/>
                        </a:rPr>
                        <a:t>- Không viết </a:t>
                      </a:r>
                      <a:r>
                        <a:rPr lang="en-US" sz="2500" dirty="0" err="1">
                          <a:latin typeface="Myriad Pro" panose="020B0503030403020204" pitchFamily="34" charset="0"/>
                        </a:rPr>
                        <a:t>mặc</a:t>
                      </a:r>
                      <a:r>
                        <a:rPr lang="en-US" sz="2500" dirty="0">
                          <a:latin typeface="Myriad Pro" panose="020B0503030403020204" pitchFamily="34" charset="0"/>
                        </a:rPr>
                        <a:t> định là </a:t>
                      </a:r>
                      <a:r>
                        <a:rPr lang="en-US" sz="2500" dirty="0" err="1">
                          <a:latin typeface="Myriad Pro" panose="020B0503030403020204" pitchFamily="34" charset="0"/>
                        </a:rPr>
                        <a:t>xs</a:t>
                      </a:r>
                      <a:r>
                        <a:rPr lang="en-US" sz="2500" dirty="0">
                          <a:latin typeface="Myriad Pro" panose="020B0503030403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latin typeface="Myriad Pro" panose="020B0503030403020204" pitchFamily="34" charset="0"/>
                        </a:rPr>
                        <a:t>là giá trị từ 1 đến 12.</a:t>
                      </a:r>
                    </a:p>
                    <a:p>
                      <a:endParaRPr lang="en-US" dirty="0"/>
                    </a:p>
                  </a:txBody>
                  <a:tcPr/>
                </a:tc>
                <a:extLst>
                  <a:ext uri="{0D108BD9-81ED-4DB2-BD59-A6C34878D82A}">
                    <a16:rowId xmlns:a16="http://schemas.microsoft.com/office/drawing/2014/main" val="864549356"/>
                  </a:ext>
                </a:extLst>
              </a:tr>
            </a:tbl>
          </a:graphicData>
        </a:graphic>
      </p:graphicFrame>
    </p:spTree>
    <p:extLst>
      <p:ext uri="{BB962C8B-B14F-4D97-AF65-F5344CB8AC3E}">
        <p14:creationId xmlns:p14="http://schemas.microsoft.com/office/powerpoint/2010/main" val="42074016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endParaRPr lang="en-US" sz="1800" b="0" strike="noStrike" spc="-1" dirty="0">
              <a:solidFill>
                <a:srgbClr val="000000"/>
              </a:solidFill>
              <a:uFill>
                <a:solidFill>
                  <a:srgbClr val="FFFFFF"/>
                </a:solidFill>
              </a:uFill>
              <a:latin typeface="Arial"/>
            </a:endParaRPr>
          </a:p>
        </p:txBody>
      </p:sp>
      <p:sp>
        <p:nvSpPr>
          <p:cNvPr id="4" name="CustomShape 2"/>
          <p:cNvSpPr/>
          <p:nvPr/>
        </p:nvSpPr>
        <p:spPr>
          <a:xfrm>
            <a:off x="838080" y="1665514"/>
            <a:ext cx="10512720" cy="44050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 Grid System của Bootstrap 4 sẽ bao gồm 4 class, với:</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   + </a:t>
            </a:r>
            <a:r>
              <a:rPr lang="en-US" sz="2800" spc="-1" noProof="1">
                <a:solidFill>
                  <a:srgbClr val="FF0000"/>
                </a:solidFill>
                <a:uFill>
                  <a:solidFill>
                    <a:srgbClr val="FFFFFF"/>
                  </a:solidFill>
                </a:uFill>
                <a:latin typeface="Myriad Pro"/>
                <a:ea typeface="Myriad Pro"/>
              </a:rPr>
              <a:t>.col-@</a:t>
            </a:r>
            <a:r>
              <a:rPr lang="en-US" sz="2800" spc="-1" noProof="1">
                <a:solidFill>
                  <a:srgbClr val="000000"/>
                </a:solidFill>
                <a:uFill>
                  <a:solidFill>
                    <a:srgbClr val="FFFFFF"/>
                  </a:solidFill>
                </a:uFill>
                <a:latin typeface="Myriad Pro"/>
                <a:ea typeface="Myriad Pro"/>
              </a:rPr>
              <a:t>: sử dụng cho màn hình điện thoại (&lt;576px)</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   + </a:t>
            </a:r>
            <a:r>
              <a:rPr lang="en-US" sz="2800" spc="-1" noProof="1">
                <a:solidFill>
                  <a:srgbClr val="FF0000"/>
                </a:solidFill>
                <a:uFill>
                  <a:solidFill>
                    <a:srgbClr val="FFFFFF"/>
                  </a:solidFill>
                </a:uFill>
                <a:latin typeface="Myriad Pro"/>
                <a:ea typeface="Myriad Pro"/>
              </a:rPr>
              <a:t>.col-sm-@</a:t>
            </a:r>
            <a:r>
              <a:rPr lang="en-US" sz="2800" spc="-1" noProof="1">
                <a:solidFill>
                  <a:srgbClr val="000000"/>
                </a:solidFill>
                <a:uFill>
                  <a:solidFill>
                    <a:srgbClr val="FFFFFF"/>
                  </a:solidFill>
                </a:uFill>
                <a:latin typeface="Myriad Pro"/>
                <a:ea typeface="Myriad Pro"/>
              </a:rPr>
              <a:t>: sử dụng cho màn hình máy tính bảng (≥ 576px)</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   + </a:t>
            </a:r>
            <a:r>
              <a:rPr lang="en-US" sz="2800" spc="-1" noProof="1">
                <a:solidFill>
                  <a:srgbClr val="FF0000"/>
                </a:solidFill>
                <a:uFill>
                  <a:solidFill>
                    <a:srgbClr val="FFFFFF"/>
                  </a:solidFill>
                </a:uFill>
                <a:latin typeface="Myriad Pro"/>
                <a:ea typeface="Myriad Pro"/>
              </a:rPr>
              <a:t>.col-md-@</a:t>
            </a:r>
            <a:r>
              <a:rPr lang="en-US" sz="2800" spc="-1" noProof="1">
                <a:solidFill>
                  <a:srgbClr val="000000"/>
                </a:solidFill>
                <a:uFill>
                  <a:solidFill>
                    <a:srgbClr val="FFFFFF"/>
                  </a:solidFill>
                </a:uFill>
                <a:latin typeface="Myriad Pro"/>
                <a:ea typeface="Myriad Pro"/>
              </a:rPr>
              <a:t>: sử dụng cho màn hình laptop, màn hình máy tính để bàn (≥ 768px)</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   + </a:t>
            </a:r>
            <a:r>
              <a:rPr lang="en-US" sz="2800" spc="-1" noProof="1">
                <a:solidFill>
                  <a:srgbClr val="FF0000"/>
                </a:solidFill>
                <a:uFill>
                  <a:solidFill>
                    <a:srgbClr val="FFFFFF"/>
                  </a:solidFill>
                </a:uFill>
                <a:latin typeface="Myriad Pro"/>
                <a:ea typeface="Myriad Pro"/>
              </a:rPr>
              <a:t>.col-lg-@</a:t>
            </a:r>
            <a:r>
              <a:rPr lang="en-US" sz="2800" spc="-1" noProof="1">
                <a:solidFill>
                  <a:srgbClr val="000000"/>
                </a:solidFill>
                <a:uFill>
                  <a:solidFill>
                    <a:srgbClr val="FFFFFF"/>
                  </a:solidFill>
                </a:uFill>
                <a:latin typeface="Myriad Pro"/>
                <a:ea typeface="Myriad Pro"/>
              </a:rPr>
              <a:t>: sử dụng cho màn hình máy tính để bàn lớn (≥ 992px)</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   + </a:t>
            </a:r>
            <a:r>
              <a:rPr lang="en-US" sz="2800" spc="-1" noProof="1">
                <a:solidFill>
                  <a:srgbClr val="FF0000"/>
                </a:solidFill>
                <a:uFill>
                  <a:solidFill>
                    <a:srgbClr val="FFFFFF"/>
                  </a:solidFill>
                </a:uFill>
                <a:latin typeface="Myriad Pro"/>
                <a:ea typeface="Myriad Pro"/>
              </a:rPr>
              <a:t>.col-xl-@</a:t>
            </a:r>
            <a:r>
              <a:rPr lang="en-US" sz="2800" spc="-1" noProof="1">
                <a:solidFill>
                  <a:srgbClr val="000000"/>
                </a:solidFill>
                <a:uFill>
                  <a:solidFill>
                    <a:srgbClr val="FFFFFF"/>
                  </a:solidFill>
                </a:uFill>
                <a:latin typeface="Myriad Pro"/>
                <a:ea typeface="Myriad Pro"/>
              </a:rPr>
              <a:t>: sử dụng cho màn hình máy tính để bàn lớn (≥ 1200)</a:t>
            </a:r>
          </a:p>
        </p:txBody>
      </p:sp>
    </p:spTree>
    <p:extLst>
      <p:ext uri="{BB962C8B-B14F-4D97-AF65-F5344CB8AC3E}">
        <p14:creationId xmlns:p14="http://schemas.microsoft.com/office/powerpoint/2010/main" val="40142047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Navbar - Thanh điều hướng</a:t>
            </a:r>
            <a:endParaRPr lang="en-US" sz="1800" b="0" strike="noStrike" spc="-1" dirty="0">
              <a:solidFill>
                <a:srgbClr val="000000"/>
              </a:solidFill>
              <a:uFill>
                <a:solidFill>
                  <a:srgbClr val="FFFFFF"/>
                </a:solidFill>
              </a:uFill>
              <a:latin typeface="Arial"/>
            </a:endParaRPr>
          </a:p>
        </p:txBody>
      </p:sp>
      <p:sp>
        <p:nvSpPr>
          <p:cNvPr id="4" name="CustomShape 2"/>
          <p:cNvSpPr/>
          <p:nvPr/>
        </p:nvSpPr>
        <p:spPr>
          <a:xfrm>
            <a:off x="838080" y="1665514"/>
            <a:ext cx="10512720" cy="45084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5720" algn="just">
              <a:lnSpc>
                <a:spcPct val="90000"/>
              </a:lnSpc>
              <a:spcBef>
                <a:spcPts val="600"/>
              </a:spcBef>
              <a:buClr>
                <a:srgbClr val="000000"/>
              </a:buClr>
              <a:buFont typeface="Arial"/>
              <a:buChar char="•"/>
            </a:pPr>
            <a:r>
              <a:rPr lang="vi-VN" sz="2800" spc="-1" dirty="0">
                <a:solidFill>
                  <a:srgbClr val="000000"/>
                </a:solidFill>
                <a:uFill>
                  <a:solidFill>
                    <a:srgbClr val="FFFFFF"/>
                  </a:solidFill>
                </a:uFill>
                <a:latin typeface="Myriad Pro"/>
                <a:ea typeface="Myriad Pro"/>
              </a:rPr>
              <a:t>Navbar là thành phần thường được dùng trong phần header.</a:t>
            </a:r>
            <a:r>
              <a:rPr lang="en-US" spc="-1" dirty="0">
                <a:solidFill>
                  <a:srgbClr val="000000"/>
                </a:solidFill>
                <a:uFill>
                  <a:solidFill>
                    <a:srgbClr val="FFFFFF"/>
                  </a:solidFill>
                </a:uFill>
                <a:latin typeface="Arial"/>
              </a:rPr>
              <a:t> </a:t>
            </a:r>
          </a:p>
          <a:p>
            <a:pPr marL="228600" indent="-225720" algn="just">
              <a:lnSpc>
                <a:spcPct val="90000"/>
              </a:lnSpc>
              <a:spcBef>
                <a:spcPts val="600"/>
              </a:spcBef>
              <a:buClr>
                <a:srgbClr val="000000"/>
              </a:buClr>
              <a:buFont typeface="Arial"/>
              <a:buChar char="•"/>
            </a:pPr>
            <a:r>
              <a:rPr lang="vi-VN" sz="2800" spc="-1" dirty="0">
                <a:solidFill>
                  <a:srgbClr val="000000"/>
                </a:solidFill>
                <a:uFill>
                  <a:solidFill>
                    <a:srgbClr val="FFFFFF"/>
                  </a:solidFill>
                </a:uFill>
                <a:latin typeface="Myriad Pro"/>
                <a:ea typeface="Myriad Pro"/>
              </a:rPr>
              <a:t>Khi sử dụng cho điện thoại di dộng navbar được thu gọn lại và mở rộng khi khung nhìn tăng lên.</a:t>
            </a:r>
          </a:p>
        </p:txBody>
      </p:sp>
      <p:grpSp>
        <p:nvGrpSpPr>
          <p:cNvPr id="8" name="Group 7"/>
          <p:cNvGrpSpPr/>
          <p:nvPr/>
        </p:nvGrpSpPr>
        <p:grpSpPr>
          <a:xfrm>
            <a:off x="1018976" y="3494313"/>
            <a:ext cx="10150928" cy="2350772"/>
            <a:chOff x="555171" y="3053442"/>
            <a:chExt cx="10150928" cy="235077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598" y="3053442"/>
              <a:ext cx="8506501" cy="8073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495" y="4196442"/>
              <a:ext cx="7069631" cy="1207772"/>
            </a:xfrm>
            <a:prstGeom prst="rect">
              <a:avLst/>
            </a:prstGeom>
          </p:spPr>
        </p:pic>
        <p:sp>
          <p:nvSpPr>
            <p:cNvPr id="6" name="Down Arrow 5"/>
            <p:cNvSpPr/>
            <p:nvPr/>
          </p:nvSpPr>
          <p:spPr>
            <a:xfrm>
              <a:off x="6094440" y="3860799"/>
              <a:ext cx="632931" cy="33564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p:cNvSpPr/>
            <p:nvPr/>
          </p:nvSpPr>
          <p:spPr>
            <a:xfrm>
              <a:off x="555171" y="3053442"/>
              <a:ext cx="1644427" cy="6531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Thu gọn</a:t>
              </a:r>
              <a:endParaRPr lang="en-US" dirty="0"/>
            </a:p>
          </p:txBody>
        </p:sp>
        <p:sp>
          <p:nvSpPr>
            <p:cNvPr id="9" name="Rounded Rectangle 8"/>
            <p:cNvSpPr/>
            <p:nvPr/>
          </p:nvSpPr>
          <p:spPr>
            <a:xfrm>
              <a:off x="555171" y="4613721"/>
              <a:ext cx="1644427" cy="6531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Mở rộng</a:t>
              </a:r>
              <a:endParaRPr lang="en-US" dirty="0"/>
            </a:p>
          </p:txBody>
        </p:sp>
      </p:grpSp>
    </p:spTree>
    <p:extLst>
      <p:ext uri="{BB962C8B-B14F-4D97-AF65-F5344CB8AC3E}">
        <p14:creationId xmlns:p14="http://schemas.microsoft.com/office/powerpoint/2010/main" val="8544283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838080" y="65323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Tạo Navbar</a:t>
            </a:r>
            <a:endParaRPr lang="en-US" sz="1800" b="0" strike="noStrike" spc="-1" dirty="0">
              <a:solidFill>
                <a:srgbClr val="000000"/>
              </a:solidFill>
              <a:uFill>
                <a:solidFill>
                  <a:srgbClr val="FFFFFF"/>
                </a:solidFill>
              </a:uFill>
              <a:latin typeface="Arial"/>
            </a:endParaRPr>
          </a:p>
        </p:txBody>
      </p:sp>
      <p:sp>
        <p:nvSpPr>
          <p:cNvPr id="4" name="CustomShape 2"/>
          <p:cNvSpPr/>
          <p:nvPr/>
        </p:nvSpPr>
        <p:spPr>
          <a:xfrm>
            <a:off x="838080" y="1665514"/>
            <a:ext cx="10512720" cy="45084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Thêm các class </a:t>
            </a:r>
            <a:r>
              <a:rPr lang="en-US" sz="2800" spc="-1" noProof="1">
                <a:solidFill>
                  <a:srgbClr val="FF0000"/>
                </a:solidFill>
                <a:uFill>
                  <a:solidFill>
                    <a:srgbClr val="FFFFFF"/>
                  </a:solidFill>
                </a:uFill>
                <a:latin typeface="Myriad Pro"/>
                <a:ea typeface="Myriad Pro"/>
              </a:rPr>
              <a:t>.navbar</a:t>
            </a:r>
            <a:r>
              <a:rPr lang="en-US" sz="2800" spc="-1" noProof="1">
                <a:solidFill>
                  <a:srgbClr val="000000"/>
                </a:solidFill>
                <a:uFill>
                  <a:solidFill>
                    <a:srgbClr val="FFFFFF"/>
                  </a:solidFill>
                </a:uFill>
                <a:latin typeface="Myriad Pro"/>
                <a:ea typeface="Myriad Pro"/>
              </a:rPr>
              <a:t>, </a:t>
            </a:r>
            <a:r>
              <a:rPr lang="en-US" sz="2800" spc="-1" noProof="1">
                <a:solidFill>
                  <a:srgbClr val="FF0000"/>
                </a:solidFill>
                <a:uFill>
                  <a:solidFill>
                    <a:srgbClr val="FFFFFF"/>
                  </a:solidFill>
                </a:uFill>
                <a:latin typeface="Myriad Pro"/>
                <a:ea typeface="Myriad Pro"/>
              </a:rPr>
              <a:t>.navbar-default</a:t>
            </a:r>
            <a:r>
              <a:rPr lang="en-US" sz="2800" spc="-1" noProof="1">
                <a:solidFill>
                  <a:srgbClr val="000000"/>
                </a:solidFill>
                <a:uFill>
                  <a:solidFill>
                    <a:srgbClr val="FFFFFF"/>
                  </a:solidFill>
                </a:uFill>
                <a:latin typeface="Myriad Pro"/>
                <a:ea typeface="Myriad Pro"/>
              </a:rPr>
              <a:t> cho thẻ &lt;nav&gt;</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Thêm role = "navigation" vào phần tử ở trên, trợ giúp tiếp cận.</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Thêm class </a:t>
            </a:r>
            <a:r>
              <a:rPr lang="en-US" sz="2800" spc="-1" noProof="1">
                <a:solidFill>
                  <a:srgbClr val="FF0000"/>
                </a:solidFill>
                <a:uFill>
                  <a:solidFill>
                    <a:srgbClr val="FFFFFF"/>
                  </a:solidFill>
                </a:uFill>
                <a:latin typeface="Myriad Pro"/>
                <a:ea typeface="Myriad Pro"/>
              </a:rPr>
              <a:t>.navbar-header</a:t>
            </a:r>
            <a:r>
              <a:rPr lang="en-US" sz="2800" spc="-1" noProof="1">
                <a:solidFill>
                  <a:srgbClr val="000000"/>
                </a:solidFill>
                <a:uFill>
                  <a:solidFill>
                    <a:srgbClr val="FFFFFF"/>
                  </a:solidFill>
                </a:uFill>
                <a:latin typeface="Myriad Pro"/>
                <a:ea typeface="Myriad Pro"/>
              </a:rPr>
              <a:t>  vào phần tử &lt;div&gt;. Gồm phần tử &lt;a&gt; với class  </a:t>
            </a:r>
            <a:r>
              <a:rPr lang="en-US" sz="2800" spc="-1" noProof="1">
                <a:solidFill>
                  <a:srgbClr val="FF0000"/>
                </a:solidFill>
                <a:uFill>
                  <a:solidFill>
                    <a:srgbClr val="FFFFFF"/>
                  </a:solidFill>
                </a:uFill>
                <a:latin typeface="Myriad Pro"/>
                <a:ea typeface="Myriad Pro"/>
              </a:rPr>
              <a:t>.navbar-brand</a:t>
            </a:r>
            <a:r>
              <a:rPr lang="en-US" sz="2800" spc="-1" noProof="1">
                <a:solidFill>
                  <a:srgbClr val="000000"/>
                </a:solidFill>
                <a:uFill>
                  <a:solidFill>
                    <a:srgbClr val="FFFFFF"/>
                  </a:solidFill>
                </a:uFill>
                <a:latin typeface="Myriad Pro"/>
                <a:ea typeface="Myriad Pro"/>
              </a:rPr>
              <a:t>. Điều này sẽ cho văn bản một kích thước lớn hơn một chút</a:t>
            </a:r>
          </a:p>
          <a:p>
            <a:pPr marL="228600" indent="-225720" algn="just">
              <a:spcBef>
                <a:spcPts val="600"/>
              </a:spcBef>
              <a:spcAft>
                <a:spcPts val="600"/>
              </a:spcAft>
              <a:buClr>
                <a:srgbClr val="000000"/>
              </a:buClr>
              <a:buFont typeface="Arial"/>
              <a:buChar char="•"/>
            </a:pPr>
            <a:r>
              <a:rPr lang="en-US" sz="2800" spc="-1" noProof="1">
                <a:solidFill>
                  <a:srgbClr val="000000"/>
                </a:solidFill>
                <a:uFill>
                  <a:solidFill>
                    <a:srgbClr val="FFFFFF"/>
                  </a:solidFill>
                </a:uFill>
                <a:latin typeface="Myriad Pro"/>
                <a:ea typeface="Myriad Pro"/>
              </a:rPr>
              <a:t>Để thêm liên kết vào thanh điều hướng, chỉ cần thêm một danh sách không có thứ tự với các class của </a:t>
            </a:r>
            <a:r>
              <a:rPr lang="en-US" sz="2800" spc="-1" noProof="1">
                <a:solidFill>
                  <a:srgbClr val="FF0000"/>
                </a:solidFill>
                <a:uFill>
                  <a:solidFill>
                    <a:srgbClr val="FFFFFF"/>
                  </a:solidFill>
                </a:uFill>
                <a:latin typeface="Myriad Pro"/>
                <a:ea typeface="Myriad Pro"/>
              </a:rPr>
              <a:t>.nav</a:t>
            </a:r>
            <a:r>
              <a:rPr lang="en-US" sz="2800" spc="-1" noProof="1">
                <a:solidFill>
                  <a:srgbClr val="000000"/>
                </a:solidFill>
                <a:uFill>
                  <a:solidFill>
                    <a:srgbClr val="FFFFFF"/>
                  </a:solidFill>
                </a:uFill>
                <a:latin typeface="Myriad Pro"/>
                <a:ea typeface="Myriad Pro"/>
              </a:rPr>
              <a:t>, </a:t>
            </a:r>
            <a:r>
              <a:rPr lang="en-US" sz="2800" spc="-1" noProof="1">
                <a:solidFill>
                  <a:srgbClr val="FF0000"/>
                </a:solidFill>
                <a:uFill>
                  <a:solidFill>
                    <a:srgbClr val="FFFFFF"/>
                  </a:solidFill>
                </a:uFill>
                <a:latin typeface="Myriad Pro"/>
                <a:ea typeface="Myriad Pro"/>
              </a:rPr>
              <a:t>.navbar-nav</a:t>
            </a:r>
            <a:r>
              <a:rPr lang="en-US" sz="2800" b="1" noProof="1"/>
              <a:t>.</a:t>
            </a:r>
            <a:endParaRPr lang="en-US" sz="2800" spc="-1" noProof="1">
              <a:solidFill>
                <a:srgbClr val="000000"/>
              </a:solidFill>
              <a:uFill>
                <a:solidFill>
                  <a:srgbClr val="FFFFFF"/>
                </a:solidFill>
              </a:uFill>
              <a:latin typeface="Myriad Pro"/>
              <a:ea typeface="Myriad Pro"/>
            </a:endParaRPr>
          </a:p>
        </p:txBody>
      </p:sp>
      <p:sp>
        <p:nvSpPr>
          <p:cNvPr id="3" name="Rectangle 2"/>
          <p:cNvSpPr/>
          <p:nvPr/>
        </p:nvSpPr>
        <p:spPr>
          <a:xfrm>
            <a:off x="1115066" y="5579320"/>
            <a:ext cx="4769383" cy="369332"/>
          </a:xfrm>
          <a:prstGeom prst="rect">
            <a:avLst/>
          </a:prstGeom>
        </p:spPr>
        <p:txBody>
          <a:bodyPr wrap="none">
            <a:spAutoFit/>
          </a:bodyPr>
          <a:lstStyle/>
          <a:p>
            <a:r>
              <a:rPr lang="en-US" dirty="0"/>
              <a:t>http://</a:t>
            </a:r>
            <a:r>
              <a:rPr lang="en-US" dirty="0" err="1"/>
              <a:t>agilearn.vn</a:t>
            </a:r>
            <a:r>
              <a:rPr lang="en-US" dirty="0"/>
              <a:t>/mod/page/</a:t>
            </a:r>
            <a:r>
              <a:rPr lang="en-US" dirty="0" err="1"/>
              <a:t>view.php?id</a:t>
            </a:r>
            <a:r>
              <a:rPr lang="en-US" dirty="0"/>
              <a:t>=379</a:t>
            </a:r>
          </a:p>
        </p:txBody>
      </p:sp>
    </p:spTree>
    <p:extLst>
      <p:ext uri="{BB962C8B-B14F-4D97-AF65-F5344CB8AC3E}">
        <p14:creationId xmlns:p14="http://schemas.microsoft.com/office/powerpoint/2010/main" val="13765390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838080" y="984600"/>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Bootstrap</a:t>
            </a:r>
            <a:r>
              <a:rPr lang="en-US" sz="4400" b="1" strike="noStrike" spc="-1" dirty="0">
                <a:solidFill>
                  <a:srgbClr val="000000"/>
                </a:solidFill>
                <a:uFill>
                  <a:solidFill>
                    <a:srgbClr val="FFFFFF"/>
                  </a:solidFill>
                </a:uFill>
                <a:latin typeface="Myriad Pro Semibold"/>
                <a:ea typeface="Myriad Pro Semibold"/>
              </a:rPr>
              <a:t> </a:t>
            </a:r>
            <a:r>
              <a:rPr lang="vi-VN" sz="4400" b="1" strike="noStrike" spc="-1" dirty="0">
                <a:solidFill>
                  <a:srgbClr val="000000"/>
                </a:solidFill>
                <a:uFill>
                  <a:solidFill>
                    <a:srgbClr val="FFFFFF"/>
                  </a:solidFill>
                </a:uFill>
                <a:latin typeface="Myriad Pro Semibold"/>
                <a:ea typeface="Myriad Pro Semibold"/>
              </a:rPr>
              <a:t>Form</a:t>
            </a:r>
            <a:endParaRPr lang="en-US" sz="1800" b="0" strike="noStrike" spc="-1" dirty="0">
              <a:solidFill>
                <a:srgbClr val="000000"/>
              </a:solidFill>
              <a:uFill>
                <a:solidFill>
                  <a:srgbClr val="FFFFFF"/>
                </a:solidFill>
              </a:uFill>
              <a:latin typeface="Aria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403" y="1855391"/>
            <a:ext cx="9336677" cy="456546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80" y="2314027"/>
            <a:ext cx="1917700" cy="2413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010" y="3133293"/>
            <a:ext cx="3848100" cy="2667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80" y="6410440"/>
            <a:ext cx="4267200" cy="254000"/>
          </a:xfrm>
          <a:prstGeom prst="rect">
            <a:avLst/>
          </a:prstGeom>
        </p:spPr>
      </p:pic>
    </p:spTree>
    <p:extLst>
      <p:ext uri="{BB962C8B-B14F-4D97-AF65-F5344CB8AC3E}">
        <p14:creationId xmlns:p14="http://schemas.microsoft.com/office/powerpoint/2010/main" val="20263667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805423" y="609043"/>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Form đứng</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885" y="1534783"/>
            <a:ext cx="9283795" cy="5143603"/>
          </a:xfrm>
          <a:prstGeom prst="rect">
            <a:avLst/>
          </a:prstGeom>
        </p:spPr>
      </p:pic>
    </p:spTree>
    <p:extLst>
      <p:ext uri="{BB962C8B-B14F-4D97-AF65-F5344CB8AC3E}">
        <p14:creationId xmlns:p14="http://schemas.microsoft.com/office/powerpoint/2010/main" val="10637658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805423" y="609043"/>
            <a:ext cx="10512720" cy="81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vi-VN" sz="4400" b="1" strike="noStrike" spc="-1" dirty="0">
                <a:solidFill>
                  <a:srgbClr val="000000"/>
                </a:solidFill>
                <a:uFill>
                  <a:solidFill>
                    <a:srgbClr val="FFFFFF"/>
                  </a:solidFill>
                </a:uFill>
                <a:latin typeface="Myriad Pro Semibold"/>
                <a:ea typeface="Myriad Pro Semibold"/>
              </a:rPr>
              <a:t>Form ngang (.form-horizontal)</a:t>
            </a:r>
            <a:endParaRPr lang="en-US" sz="1800" b="0" strike="noStrike" spc="-1" dirty="0">
              <a:solidFill>
                <a:srgbClr val="000000"/>
              </a:solidFill>
              <a:uFill>
                <a:solidFill>
                  <a:srgbClr val="FFFFFF"/>
                </a:solidFill>
              </a:uFill>
              <a:latin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684" y="1420483"/>
            <a:ext cx="8882353" cy="5437517"/>
          </a:xfrm>
          <a:prstGeom prst="rect">
            <a:avLst/>
          </a:prstGeom>
        </p:spPr>
      </p:pic>
    </p:spTree>
    <p:extLst>
      <p:ext uri="{BB962C8B-B14F-4D97-AF65-F5344CB8AC3E}">
        <p14:creationId xmlns:p14="http://schemas.microsoft.com/office/powerpoint/2010/main" val="16552241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2450</TotalTime>
  <Words>787</Words>
  <Application>Microsoft Macintosh PowerPoint</Application>
  <PresentationFormat>Widescreen</PresentationFormat>
  <Paragraphs>75</Paragraphs>
  <Slides>21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Myriad Pro</vt:lpstr>
      <vt:lpstr>Myriad Pro Semibold</vt:lpstr>
      <vt:lpstr>Open Sans</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Nhật Nguyễn Khắc</dc:creator>
  <dc:description/>
  <cp:lastModifiedBy>Mai Tuyet</cp:lastModifiedBy>
  <cp:revision>156</cp:revision>
  <dcterms:created xsi:type="dcterms:W3CDTF">2017-03-15T10:39:15Z</dcterms:created>
  <dcterms:modified xsi:type="dcterms:W3CDTF">2021-07-14T11:30:49Z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vt:i4>
  </property>
</Properties>
</file>